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4" r:id="rId3"/>
    <p:sldId id="272" r:id="rId4"/>
    <p:sldId id="326" r:id="rId5"/>
    <p:sldId id="306" r:id="rId6"/>
    <p:sldId id="260" r:id="rId7"/>
    <p:sldId id="284" r:id="rId8"/>
    <p:sldId id="257" r:id="rId9"/>
    <p:sldId id="312" r:id="rId10"/>
    <p:sldId id="304" r:id="rId11"/>
    <p:sldId id="287" r:id="rId12"/>
    <p:sldId id="297" r:id="rId13"/>
    <p:sldId id="307" r:id="rId14"/>
    <p:sldId id="288" r:id="rId15"/>
    <p:sldId id="313" r:id="rId16"/>
    <p:sldId id="309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293" r:id="rId27"/>
    <p:sldId id="329" r:id="rId28"/>
    <p:sldId id="330" r:id="rId29"/>
    <p:sldId id="331" r:id="rId30"/>
    <p:sldId id="294" r:id="rId31"/>
    <p:sldId id="305" r:id="rId32"/>
    <p:sldId id="327" r:id="rId33"/>
    <p:sldId id="27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ралиева Эвелина  (Yaralieva_EK)" initials="ЯЭ(" lastIdx="1" clrIdx="0">
    <p:extLst>
      <p:ext uri="{19B8F6BF-5375-455C-9EA6-DF929625EA0E}">
        <p15:presenceInfo xmlns:p15="http://schemas.microsoft.com/office/powerpoint/2012/main" userId="S-1-5-21-1146774878-2109238380-1982612992-8800" providerId="AD"/>
      </p:ext>
    </p:extLst>
  </p:cmAuthor>
  <p:cmAuthor id="2" name="Гржещук Светлана (Grzheshchuk_SG)" initials="ГС(" lastIdx="2" clrIdx="1">
    <p:extLst>
      <p:ext uri="{19B8F6BF-5375-455C-9EA6-DF929625EA0E}">
        <p15:presenceInfo xmlns:p15="http://schemas.microsoft.com/office/powerpoint/2012/main" userId="S-1-5-21-1146774878-2109238380-1982612992-135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0"/>
    <a:srgbClr val="7A8190"/>
    <a:srgbClr val="05121B"/>
    <a:srgbClr val="D6DCE5"/>
    <a:srgbClr val="ADB9CA"/>
    <a:srgbClr val="000058"/>
    <a:srgbClr val="DA606C"/>
    <a:srgbClr val="27BFB1"/>
    <a:srgbClr val="80C535"/>
    <a:srgbClr val="76B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86090" autoAdjust="0"/>
  </p:normalViewPr>
  <p:slideViewPr>
    <p:cSldViewPr snapToGrid="0">
      <p:cViewPr varScale="1">
        <p:scale>
          <a:sx n="96" d="100"/>
          <a:sy n="96" d="100"/>
        </p:scale>
        <p:origin x="954" y="96"/>
      </p:cViewPr>
      <p:guideLst>
        <p:guide orient="horz" pos="1094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5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357D5-E425-4C2B-A4DD-790C2EE71FBF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2D279-9F37-4C43-B373-A01FF2711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71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838DC-FB13-466F-B796-20E7FCEFB40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B8A33-C0AE-4AA7-82AE-26A4E5561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6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12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</a:t>
            </a:r>
            <a:r>
              <a:rPr lang="ru-RU" baseline="0" dirty="0" smtClean="0"/>
              <a:t> нужен образ как выглядит </a:t>
            </a:r>
            <a:r>
              <a:rPr lang="ru-RU" baseline="0" dirty="0" err="1" smtClean="0"/>
              <a:t>сранвение</a:t>
            </a:r>
            <a:r>
              <a:rPr lang="ru-RU" baseline="0" dirty="0" smtClean="0"/>
              <a:t> у нас? Возможно с сайта </a:t>
            </a:r>
            <a:r>
              <a:rPr lang="ru-RU" baseline="0" dirty="0" err="1" smtClean="0"/>
              <a:t>директум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97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 картинку</a:t>
            </a:r>
            <a:r>
              <a:rPr lang="ru-RU" baseline="0" dirty="0" smtClean="0"/>
              <a:t> с запутанным процессом, множеством параметров согласования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12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 картинку</a:t>
            </a:r>
            <a:r>
              <a:rPr lang="ru-RU" baseline="0" dirty="0" smtClean="0"/>
              <a:t> с запутанным процессом, множеством параметров согласования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01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Образ</a:t>
            </a:r>
            <a:r>
              <a:rPr lang="ru-RU" baseline="0" dirty="0" smtClean="0"/>
              <a:t> показать  в договоре реквизиты, показать как система лезет в справочник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06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08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52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29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47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48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8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Иконки отражающие суть каждого договора</a:t>
            </a:r>
          </a:p>
          <a:p>
            <a:endParaRPr lang="ru-RU" dirty="0" smtClean="0"/>
          </a:p>
          <a:p>
            <a:r>
              <a:rPr lang="ru-RU" dirty="0" smtClean="0"/>
              <a:t>Рецепт? Кулинарная тематика?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31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0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Образ</a:t>
            </a:r>
            <a:r>
              <a:rPr lang="ru-RU" baseline="0" dirty="0" smtClean="0"/>
              <a:t> показать  в договоре реквизиты, показать как система лезет в справочник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15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Образ</a:t>
            </a:r>
            <a:r>
              <a:rPr lang="ru-RU" baseline="0" dirty="0" smtClean="0"/>
              <a:t> показать  в договоре реквизиты, показать как система лезет в справочник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98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20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Образ</a:t>
            </a:r>
            <a:r>
              <a:rPr lang="ru-RU" baseline="0" dirty="0" smtClean="0"/>
              <a:t> показать  в договоре реквизиты, показать как система лезет в справочник</a:t>
            </a:r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91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0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Иконки отражающие суть каждого договора</a:t>
            </a:r>
          </a:p>
          <a:p>
            <a:endParaRPr lang="ru-RU" dirty="0" smtClean="0"/>
          </a:p>
          <a:p>
            <a:r>
              <a:rPr lang="ru-RU" dirty="0" smtClean="0"/>
              <a:t>Рецепт? Кулинарная тематика?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45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Иконки отражающие суть каждого договора</a:t>
            </a:r>
          </a:p>
          <a:p>
            <a:endParaRPr lang="ru-RU" dirty="0" smtClean="0"/>
          </a:p>
          <a:p>
            <a:r>
              <a:rPr lang="ru-RU" dirty="0" smtClean="0"/>
              <a:t>Рецепт? Кулинарная тематика?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60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Нужны страшные схемы и\или</a:t>
            </a:r>
            <a:r>
              <a:rPr lang="ru-RU" baseline="0" dirty="0" smtClean="0"/>
              <a:t> миллион параметров. Или человек держится за голову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24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Нужен </a:t>
            </a:r>
            <a:r>
              <a:rPr lang="ru-RU" dirty="0" err="1" smtClean="0"/>
              <a:t>Боромир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95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 картинку</a:t>
            </a:r>
            <a:r>
              <a:rPr lang="ru-RU" baseline="0" dirty="0" smtClean="0"/>
              <a:t> с запутанным процессом, множеством параметров согласования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75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 большой список шаблонов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59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B8A33-C0AE-4AA7-82AE-26A4E5561C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3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1" r="10051" b="24970"/>
          <a:stretch/>
        </p:blipFill>
        <p:spPr>
          <a:xfrm>
            <a:off x="-18288" y="0"/>
            <a:ext cx="12216384" cy="6876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18117"/>
            <a:ext cx="9144000" cy="167405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10862" y="4476976"/>
            <a:ext cx="8370277" cy="45719"/>
          </a:xfrm>
          <a:prstGeom prst="rect">
            <a:avLst/>
          </a:prstGeom>
          <a:solidFill>
            <a:srgbClr val="F3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0" y="789519"/>
            <a:ext cx="2539981" cy="673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/>
          <a:stretch/>
        </p:blipFill>
        <p:spPr>
          <a:xfrm>
            <a:off x="4281417" y="4958826"/>
            <a:ext cx="3629166" cy="53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0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5240" y="0"/>
            <a:ext cx="12222480" cy="4522695"/>
            <a:chOff x="137160" y="152400"/>
            <a:chExt cx="12222480" cy="452269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653"/>
            <a:stretch/>
          </p:blipFill>
          <p:spPr>
            <a:xfrm>
              <a:off x="137160" y="152400"/>
              <a:ext cx="12222480" cy="449884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52400" y="152400"/>
              <a:ext cx="12192000" cy="4522695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063262" y="4629376"/>
              <a:ext cx="8370277" cy="45719"/>
            </a:xfrm>
            <a:prstGeom prst="rect">
              <a:avLst/>
            </a:prstGeom>
            <a:solidFill>
              <a:srgbClr val="F395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18117"/>
            <a:ext cx="9144000" cy="167405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10862" y="4476976"/>
            <a:ext cx="8370277" cy="45719"/>
          </a:xfrm>
          <a:prstGeom prst="rect">
            <a:avLst/>
          </a:prstGeom>
          <a:solidFill>
            <a:srgbClr val="F3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0" y="789519"/>
            <a:ext cx="2539981" cy="67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1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0" b="37835"/>
          <a:stretch/>
        </p:blipFill>
        <p:spPr>
          <a:xfrm>
            <a:off x="0" y="2069494"/>
            <a:ext cx="12192000" cy="27488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069494"/>
            <a:ext cx="12192000" cy="2753349"/>
          </a:xfrm>
          <a:prstGeom prst="rect">
            <a:avLst/>
          </a:prstGeom>
          <a:solidFill>
            <a:schemeClr val="tx1">
              <a:lumMod val="65000"/>
              <a:lumOff val="3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95523"/>
            <a:ext cx="9144000" cy="1674055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10862" y="4815642"/>
            <a:ext cx="8370277" cy="45719"/>
          </a:xfrm>
          <a:prstGeom prst="rect">
            <a:avLst/>
          </a:prstGeom>
          <a:solidFill>
            <a:srgbClr val="F3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60DF901-06B2-8A47-924B-976F1167F8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6090" r="12500" b="37835"/>
          <a:stretch/>
        </p:blipFill>
        <p:spPr>
          <a:xfrm>
            <a:off x="-1" y="2069494"/>
            <a:ext cx="12192001" cy="274887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56A8F6B-7007-1740-93C9-CDD94E63A1D6}"/>
              </a:ext>
            </a:extLst>
          </p:cNvPr>
          <p:cNvSpPr/>
          <p:nvPr/>
        </p:nvSpPr>
        <p:spPr>
          <a:xfrm>
            <a:off x="0" y="2069497"/>
            <a:ext cx="12192000" cy="2753349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1910864" y="4815664"/>
            <a:ext cx="8370277" cy="45719"/>
          </a:xfrm>
          <a:prstGeom prst="rect">
            <a:avLst/>
          </a:prstGeom>
          <a:solidFill>
            <a:srgbClr val="F3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0" y="1085852"/>
            <a:ext cx="2539981" cy="67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7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77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6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51284" y="397207"/>
            <a:ext cx="5678905" cy="130325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51284" y="2105361"/>
            <a:ext cx="9689432" cy="368584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>
              <a:lnSpc>
                <a:spcPct val="100000"/>
              </a:lnSpc>
              <a:spcBef>
                <a:spcPts val="1200"/>
              </a:spcBef>
              <a:defRPr/>
            </a:lvl4pPr>
            <a:lvl5pPr>
              <a:lnSpc>
                <a:spcPct val="10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0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198605"/>
            <a:ext cx="10515600" cy="497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8535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3951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forum@directum.ru" TargetMode="External"/><Relationship Id="rId3" Type="http://schemas.openxmlformats.org/officeDocument/2006/relationships/image" Target="../media/image37.emf"/><Relationship Id="rId7" Type="http://schemas.openxmlformats.org/officeDocument/2006/relationships/hyperlink" Target="club.directum.ru/awards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</a:rPr>
              <a:t>Договоры 2.0.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800" b="0" dirty="0" smtClean="0">
                <a:solidFill>
                  <a:schemeClr val="bg1"/>
                </a:solidFill>
              </a:rPr>
              <a:t>Создать </a:t>
            </a:r>
            <a:r>
              <a:rPr lang="ru-RU" sz="2800" b="0" dirty="0">
                <a:solidFill>
                  <a:schemeClr val="bg1"/>
                </a:solidFill>
              </a:rPr>
              <a:t>легко, </a:t>
            </a:r>
            <a:r>
              <a:rPr lang="ru-RU" sz="2800" b="0" dirty="0" smtClean="0">
                <a:solidFill>
                  <a:schemeClr val="bg1"/>
                </a:solidFill>
              </a:rPr>
              <a:t>согласовать быстро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696000" y="489283"/>
            <a:ext cx="8105100" cy="720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Упрощаем выбор</a:t>
            </a:r>
            <a:endParaRPr lang="ru-RU" dirty="0"/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696000" y="1736725"/>
            <a:ext cx="4079399" cy="44495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Шаблон выбирается в зависимости от реквизитов 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С помощью машинного обучения система проверяет корректность шаблона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Для простоты создания могут использоваться макеты </a:t>
            </a:r>
            <a:r>
              <a:rPr lang="ru-RU" sz="2400" dirty="0"/>
              <a:t>и конструкторы </a:t>
            </a:r>
            <a:r>
              <a:rPr lang="ru-RU" sz="2400" dirty="0" smtClean="0"/>
              <a:t>документов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6232" r="622" b="3853"/>
          <a:stretch/>
        </p:blipFill>
        <p:spPr>
          <a:xfrm>
            <a:off x="4840358" y="606287"/>
            <a:ext cx="7036572" cy="575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6000" y="489283"/>
            <a:ext cx="6327099" cy="720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Упрощаем согласование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96000" y="1736725"/>
            <a:ext cx="5723849" cy="446652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Договор нельзя изменить вручную –</a:t>
            </a:r>
            <a:br>
              <a:rPr lang="ru-RU" sz="2400" dirty="0"/>
            </a:br>
            <a:r>
              <a:rPr lang="ru-RU" sz="2400" dirty="0"/>
              <a:t>нет риска некорректных условий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Система </a:t>
            </a:r>
            <a:r>
              <a:rPr lang="ru-RU" sz="2400" dirty="0"/>
              <a:t>автоматически выделяет </a:t>
            </a:r>
            <a:r>
              <a:rPr lang="ru-RU" sz="2400" dirty="0" smtClean="0"/>
              <a:t>изменения в версиях</a:t>
            </a:r>
            <a:endParaRPr lang="ru-RU" sz="24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Переводим </a:t>
            </a:r>
            <a:r>
              <a:rPr lang="ru-RU" sz="2400" dirty="0"/>
              <a:t>подписание договоров</a:t>
            </a:r>
            <a:br>
              <a:rPr lang="ru-RU" sz="2400" dirty="0"/>
            </a:br>
            <a:r>
              <a:rPr lang="ru-RU" sz="2400" dirty="0"/>
              <a:t>в электронный вид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Автоматически сравниваем </a:t>
            </a:r>
            <a:r>
              <a:rPr lang="ru-RU" sz="2400" dirty="0"/>
              <a:t>согласованную электронную версию и подписанный бумажный </a:t>
            </a:r>
            <a:r>
              <a:rPr lang="ru-RU" sz="2400" dirty="0" smtClean="0"/>
              <a:t>оригинал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56" y="1419225"/>
            <a:ext cx="1343860" cy="18135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81" y="1419225"/>
            <a:ext cx="1343860" cy="1813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4025564"/>
            <a:ext cx="1215448" cy="1654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27" y="4025564"/>
            <a:ext cx="1215448" cy="16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6681225" y="1440000"/>
            <a:ext cx="3656184" cy="4240360"/>
            <a:chOff x="1258533" y="1529455"/>
            <a:chExt cx="3656184" cy="424036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773008" y="2420808"/>
              <a:ext cx="703434" cy="4286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58533" y="3497656"/>
              <a:ext cx="703434" cy="428625"/>
            </a:xfrm>
            <a:prstGeom prst="rect">
              <a:avLst/>
            </a:prstGeom>
            <a:solidFill>
              <a:srgbClr val="ADB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51422" y="3497656"/>
              <a:ext cx="703434" cy="428625"/>
            </a:xfrm>
            <a:prstGeom prst="rect">
              <a:avLst/>
            </a:prstGeom>
            <a:solidFill>
              <a:srgbClr val="ADB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28612" y="3497656"/>
              <a:ext cx="703434" cy="428625"/>
            </a:xfrm>
            <a:prstGeom prst="rect">
              <a:avLst/>
            </a:prstGeom>
            <a:solidFill>
              <a:srgbClr val="ADB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11283" y="3497655"/>
              <a:ext cx="703434" cy="428625"/>
            </a:xfrm>
            <a:prstGeom prst="rect">
              <a:avLst/>
            </a:prstGeom>
            <a:solidFill>
              <a:srgbClr val="ADB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53958" y="4609691"/>
              <a:ext cx="703434" cy="4286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610250" y="3168894"/>
              <a:ext cx="2952750" cy="0"/>
            </a:xfrm>
            <a:prstGeom prst="line">
              <a:avLst/>
            </a:prstGeom>
            <a:ln w="28575">
              <a:solidFill>
                <a:srgbClr val="0000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endCxn id="11" idx="0"/>
            </p:cNvCxnSpPr>
            <p:nvPr/>
          </p:nvCxnSpPr>
          <p:spPr>
            <a:xfrm>
              <a:off x="4563000" y="3168894"/>
              <a:ext cx="0" cy="328761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1610250" y="3154608"/>
              <a:ext cx="0" cy="349200"/>
            </a:xfrm>
            <a:prstGeom prst="straightConnector1">
              <a:avLst/>
            </a:prstGeom>
            <a:ln w="28575">
              <a:solidFill>
                <a:srgbClr val="000058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2603139" y="3168894"/>
              <a:ext cx="0" cy="328762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endCxn id="10" idx="0"/>
            </p:cNvCxnSpPr>
            <p:nvPr/>
          </p:nvCxnSpPr>
          <p:spPr>
            <a:xfrm>
              <a:off x="3580329" y="3168894"/>
              <a:ext cx="0" cy="328762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3121037" y="2847275"/>
              <a:ext cx="0" cy="328762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1619775" y="4255042"/>
              <a:ext cx="2952750" cy="0"/>
            </a:xfrm>
            <a:prstGeom prst="line">
              <a:avLst/>
            </a:prstGeom>
            <a:ln w="28575">
              <a:solidFill>
                <a:srgbClr val="0000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1619774" y="3923901"/>
              <a:ext cx="1" cy="345600"/>
            </a:xfrm>
            <a:prstGeom prst="straightConnector1">
              <a:avLst/>
            </a:prstGeom>
            <a:ln w="28575">
              <a:solidFill>
                <a:srgbClr val="00005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10800000">
              <a:off x="4572525" y="3926280"/>
              <a:ext cx="0" cy="328762"/>
            </a:xfrm>
            <a:prstGeom prst="straightConnector1">
              <a:avLst/>
            </a:prstGeom>
            <a:ln w="28575">
              <a:solidFill>
                <a:srgbClr val="00005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0800000">
              <a:off x="3579636" y="3926280"/>
              <a:ext cx="0" cy="328762"/>
            </a:xfrm>
            <a:prstGeom prst="straightConnector1">
              <a:avLst/>
            </a:prstGeom>
            <a:ln w="28575">
              <a:solidFill>
                <a:srgbClr val="00005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10800000">
              <a:off x="2602446" y="3926280"/>
              <a:ext cx="0" cy="328762"/>
            </a:xfrm>
            <a:prstGeom prst="straightConnector1">
              <a:avLst/>
            </a:prstGeom>
            <a:ln w="28575">
              <a:solidFill>
                <a:srgbClr val="00005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12" idx="0"/>
            </p:cNvCxnSpPr>
            <p:nvPr/>
          </p:nvCxnSpPr>
          <p:spPr>
            <a:xfrm flipV="1">
              <a:off x="3105675" y="4255041"/>
              <a:ext cx="0" cy="354650"/>
            </a:xfrm>
            <a:prstGeom prst="straightConnector1">
              <a:avLst/>
            </a:prstGeom>
            <a:ln w="28575">
              <a:solidFill>
                <a:srgbClr val="00005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3121037" y="2038350"/>
              <a:ext cx="0" cy="382458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3105675" y="5038316"/>
              <a:ext cx="0" cy="382458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2854690" y="1529455"/>
              <a:ext cx="532693" cy="532693"/>
            </a:xfrm>
            <a:prstGeom prst="ellipse">
              <a:avLst/>
            </a:prstGeom>
            <a:solidFill>
              <a:srgbClr val="80C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5400000">
              <a:off x="3025149" y="1683717"/>
              <a:ext cx="267972" cy="22416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86599" y="5341190"/>
              <a:ext cx="419102" cy="428625"/>
            </a:xfrm>
            <a:prstGeom prst="rect">
              <a:avLst/>
            </a:prstGeom>
            <a:solidFill>
              <a:srgbClr val="DA6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Заголовок 3"/>
          <p:cNvSpPr txBox="1">
            <a:spLocks/>
          </p:cNvSpPr>
          <p:nvPr/>
        </p:nvSpPr>
        <p:spPr>
          <a:xfrm>
            <a:off x="695999" y="2371890"/>
            <a:ext cx="4666575" cy="162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F395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Пример договорного</a:t>
            </a:r>
            <a:br>
              <a:rPr lang="ru-RU" dirty="0"/>
            </a:br>
            <a:r>
              <a:rPr lang="ru-RU" dirty="0"/>
              <a:t>процесса</a:t>
            </a:r>
          </a:p>
        </p:txBody>
      </p:sp>
      <p:grpSp>
        <p:nvGrpSpPr>
          <p:cNvPr id="106" name="Группа 105"/>
          <p:cNvGrpSpPr/>
          <p:nvPr/>
        </p:nvGrpSpPr>
        <p:grpSpPr>
          <a:xfrm>
            <a:off x="6681225" y="1449525"/>
            <a:ext cx="3656184" cy="4240360"/>
            <a:chOff x="1258533" y="1529455"/>
            <a:chExt cx="3656184" cy="4240360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2773008" y="2420808"/>
              <a:ext cx="703434" cy="4286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1258533" y="3497656"/>
              <a:ext cx="703434" cy="428625"/>
            </a:xfrm>
            <a:prstGeom prst="rect">
              <a:avLst/>
            </a:prstGeom>
            <a:solidFill>
              <a:srgbClr val="ADB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2251422" y="3497656"/>
              <a:ext cx="703434" cy="428625"/>
            </a:xfrm>
            <a:prstGeom prst="rect">
              <a:avLst/>
            </a:prstGeom>
            <a:solidFill>
              <a:srgbClr val="ADB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3228612" y="3497656"/>
              <a:ext cx="703434" cy="428625"/>
            </a:xfrm>
            <a:prstGeom prst="rect">
              <a:avLst/>
            </a:prstGeom>
            <a:solidFill>
              <a:srgbClr val="ADB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4211283" y="3497655"/>
              <a:ext cx="703434" cy="428625"/>
            </a:xfrm>
            <a:prstGeom prst="rect">
              <a:avLst/>
            </a:prstGeom>
            <a:solidFill>
              <a:srgbClr val="ADB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2753958" y="4609691"/>
              <a:ext cx="703434" cy="4286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1610250" y="3168894"/>
              <a:ext cx="2952750" cy="0"/>
            </a:xfrm>
            <a:prstGeom prst="line">
              <a:avLst/>
            </a:prstGeom>
            <a:ln w="28575">
              <a:solidFill>
                <a:srgbClr val="0000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>
              <a:endCxn id="111" idx="0"/>
            </p:cNvCxnSpPr>
            <p:nvPr/>
          </p:nvCxnSpPr>
          <p:spPr>
            <a:xfrm>
              <a:off x="4563000" y="3168894"/>
              <a:ext cx="0" cy="328761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>
              <a:off x="1610250" y="3154608"/>
              <a:ext cx="0" cy="349200"/>
            </a:xfrm>
            <a:prstGeom prst="straightConnector1">
              <a:avLst/>
            </a:prstGeom>
            <a:ln w="28575">
              <a:solidFill>
                <a:srgbClr val="000058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/>
            <p:nvPr/>
          </p:nvCxnSpPr>
          <p:spPr>
            <a:xfrm>
              <a:off x="2603139" y="3168894"/>
              <a:ext cx="0" cy="328762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>
              <a:endCxn id="110" idx="0"/>
            </p:cNvCxnSpPr>
            <p:nvPr/>
          </p:nvCxnSpPr>
          <p:spPr>
            <a:xfrm>
              <a:off x="3580329" y="3168894"/>
              <a:ext cx="0" cy="328762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>
              <a:off x="3121037" y="2847275"/>
              <a:ext cx="0" cy="328762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rot="10800000">
              <a:off x="1619775" y="4255042"/>
              <a:ext cx="2952750" cy="0"/>
            </a:xfrm>
            <a:prstGeom prst="line">
              <a:avLst/>
            </a:prstGeom>
            <a:ln w="28575">
              <a:solidFill>
                <a:srgbClr val="0000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/>
            <p:nvPr/>
          </p:nvCxnSpPr>
          <p:spPr>
            <a:xfrm flipV="1">
              <a:off x="1619774" y="3923901"/>
              <a:ext cx="1" cy="345600"/>
            </a:xfrm>
            <a:prstGeom prst="straightConnector1">
              <a:avLst/>
            </a:prstGeom>
            <a:ln w="28575">
              <a:solidFill>
                <a:srgbClr val="00005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/>
            <p:cNvCxnSpPr/>
            <p:nvPr/>
          </p:nvCxnSpPr>
          <p:spPr>
            <a:xfrm rot="10800000">
              <a:off x="4572525" y="3926280"/>
              <a:ext cx="0" cy="328762"/>
            </a:xfrm>
            <a:prstGeom prst="straightConnector1">
              <a:avLst/>
            </a:prstGeom>
            <a:ln w="28575">
              <a:solidFill>
                <a:srgbClr val="00005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 стрелкой 121"/>
            <p:cNvCxnSpPr/>
            <p:nvPr/>
          </p:nvCxnSpPr>
          <p:spPr>
            <a:xfrm rot="10800000">
              <a:off x="3579636" y="3926280"/>
              <a:ext cx="0" cy="328762"/>
            </a:xfrm>
            <a:prstGeom prst="straightConnector1">
              <a:avLst/>
            </a:prstGeom>
            <a:ln w="28575">
              <a:solidFill>
                <a:srgbClr val="00005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 стрелкой 122"/>
            <p:cNvCxnSpPr/>
            <p:nvPr/>
          </p:nvCxnSpPr>
          <p:spPr>
            <a:xfrm rot="10800000">
              <a:off x="2602446" y="3926280"/>
              <a:ext cx="0" cy="328762"/>
            </a:xfrm>
            <a:prstGeom prst="straightConnector1">
              <a:avLst/>
            </a:prstGeom>
            <a:ln w="28575">
              <a:solidFill>
                <a:srgbClr val="00005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 стрелкой 123"/>
            <p:cNvCxnSpPr>
              <a:stCxn id="112" idx="0"/>
            </p:cNvCxnSpPr>
            <p:nvPr/>
          </p:nvCxnSpPr>
          <p:spPr>
            <a:xfrm flipV="1">
              <a:off x="3105675" y="4255041"/>
              <a:ext cx="0" cy="354650"/>
            </a:xfrm>
            <a:prstGeom prst="straightConnector1">
              <a:avLst/>
            </a:prstGeom>
            <a:ln w="28575">
              <a:solidFill>
                <a:srgbClr val="00005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 стрелкой 124"/>
            <p:cNvCxnSpPr/>
            <p:nvPr/>
          </p:nvCxnSpPr>
          <p:spPr>
            <a:xfrm>
              <a:off x="3121037" y="2038350"/>
              <a:ext cx="0" cy="382458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 стрелкой 125"/>
            <p:cNvCxnSpPr/>
            <p:nvPr/>
          </p:nvCxnSpPr>
          <p:spPr>
            <a:xfrm>
              <a:off x="3105675" y="5038316"/>
              <a:ext cx="0" cy="382458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Овал 126"/>
            <p:cNvSpPr/>
            <p:nvPr/>
          </p:nvSpPr>
          <p:spPr>
            <a:xfrm>
              <a:off x="2854690" y="1529455"/>
              <a:ext cx="532693" cy="532693"/>
            </a:xfrm>
            <a:prstGeom prst="ellipse">
              <a:avLst/>
            </a:prstGeom>
            <a:solidFill>
              <a:srgbClr val="80C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Равнобедренный треугольник 127"/>
            <p:cNvSpPr/>
            <p:nvPr/>
          </p:nvSpPr>
          <p:spPr>
            <a:xfrm rot="5400000">
              <a:off x="3025149" y="1683717"/>
              <a:ext cx="267972" cy="22416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2886599" y="5341190"/>
              <a:ext cx="419102" cy="428625"/>
            </a:xfrm>
            <a:prstGeom prst="rect">
              <a:avLst/>
            </a:prstGeom>
            <a:solidFill>
              <a:srgbClr val="DA6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3"/>
          <p:cNvSpPr txBox="1">
            <a:spLocks/>
          </p:cNvSpPr>
          <p:nvPr/>
        </p:nvSpPr>
        <p:spPr>
          <a:xfrm>
            <a:off x="695999" y="2371890"/>
            <a:ext cx="4666575" cy="162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F395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Пример договорного</a:t>
            </a:r>
            <a:br>
              <a:rPr lang="ru-RU" dirty="0"/>
            </a:br>
            <a:r>
              <a:rPr lang="ru-RU" dirty="0"/>
              <a:t>процесса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6681225" y="1440000"/>
            <a:ext cx="3742046" cy="4240360"/>
            <a:chOff x="4500000" y="1440000"/>
            <a:chExt cx="3742046" cy="4240360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6014475" y="2331353"/>
              <a:ext cx="703434" cy="4286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4500000" y="3408201"/>
              <a:ext cx="703434" cy="428625"/>
            </a:xfrm>
            <a:prstGeom prst="rect">
              <a:avLst/>
            </a:prstGeom>
            <a:solidFill>
              <a:srgbClr val="ADB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5492889" y="3408201"/>
              <a:ext cx="703434" cy="428625"/>
            </a:xfrm>
            <a:prstGeom prst="rect">
              <a:avLst/>
            </a:prstGeom>
            <a:solidFill>
              <a:srgbClr val="D6DCE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6470079" y="3408201"/>
              <a:ext cx="703434" cy="428625"/>
            </a:xfrm>
            <a:prstGeom prst="rect">
              <a:avLst/>
            </a:prstGeom>
            <a:solidFill>
              <a:srgbClr val="D6DCE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7452750" y="3408200"/>
              <a:ext cx="703434" cy="428625"/>
            </a:xfrm>
            <a:prstGeom prst="rect">
              <a:avLst/>
            </a:prstGeom>
            <a:solidFill>
              <a:srgbClr val="D6DCE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5995425" y="4520236"/>
              <a:ext cx="703434" cy="428625"/>
            </a:xfrm>
            <a:prstGeom prst="rect">
              <a:avLst/>
            </a:prstGeom>
            <a:solidFill>
              <a:srgbClr val="D6DCE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4851717" y="3079439"/>
              <a:ext cx="2952750" cy="0"/>
            </a:xfrm>
            <a:prstGeom prst="line">
              <a:avLst/>
            </a:prstGeom>
            <a:ln w="19050">
              <a:solidFill>
                <a:srgbClr val="D6DC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>
              <a:endCxn id="128" idx="0"/>
            </p:cNvCxnSpPr>
            <p:nvPr/>
          </p:nvCxnSpPr>
          <p:spPr>
            <a:xfrm>
              <a:off x="7804467" y="3079439"/>
              <a:ext cx="0" cy="328761"/>
            </a:xfrm>
            <a:prstGeom prst="straightConnector1">
              <a:avLst/>
            </a:prstGeom>
            <a:ln w="19050">
              <a:solidFill>
                <a:srgbClr val="D6DCE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 стрелкой 131"/>
            <p:cNvCxnSpPr/>
            <p:nvPr/>
          </p:nvCxnSpPr>
          <p:spPr>
            <a:xfrm>
              <a:off x="4851717" y="3072296"/>
              <a:ext cx="0" cy="338400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/>
            <p:nvPr/>
          </p:nvCxnSpPr>
          <p:spPr>
            <a:xfrm>
              <a:off x="5844606" y="3079439"/>
              <a:ext cx="0" cy="328762"/>
            </a:xfrm>
            <a:prstGeom prst="straightConnector1">
              <a:avLst/>
            </a:prstGeom>
            <a:ln w="19050">
              <a:solidFill>
                <a:srgbClr val="D6DCE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>
              <a:endCxn id="127" idx="0"/>
            </p:cNvCxnSpPr>
            <p:nvPr/>
          </p:nvCxnSpPr>
          <p:spPr>
            <a:xfrm>
              <a:off x="6821796" y="3079439"/>
              <a:ext cx="0" cy="328762"/>
            </a:xfrm>
            <a:prstGeom prst="straightConnector1">
              <a:avLst/>
            </a:prstGeom>
            <a:ln w="19050">
              <a:solidFill>
                <a:srgbClr val="D6DCE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>
              <a:off x="6362504" y="2760201"/>
              <a:ext cx="0" cy="338400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10800000">
              <a:off x="4861242" y="4165587"/>
              <a:ext cx="2952750" cy="0"/>
            </a:xfrm>
            <a:prstGeom prst="line">
              <a:avLst/>
            </a:prstGeom>
            <a:ln w="19050">
              <a:solidFill>
                <a:srgbClr val="D6DC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/>
            <p:nvPr/>
          </p:nvCxnSpPr>
          <p:spPr>
            <a:xfrm rot="10800000">
              <a:off x="4861242" y="3834273"/>
              <a:ext cx="0" cy="345600"/>
            </a:xfrm>
            <a:prstGeom prst="straightConnector1">
              <a:avLst/>
            </a:prstGeom>
            <a:ln w="28575">
              <a:solidFill>
                <a:srgbClr val="00005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 стрелкой 137"/>
            <p:cNvCxnSpPr/>
            <p:nvPr/>
          </p:nvCxnSpPr>
          <p:spPr>
            <a:xfrm rot="10800000">
              <a:off x="7813992" y="3836825"/>
              <a:ext cx="0" cy="328762"/>
            </a:xfrm>
            <a:prstGeom prst="straightConnector1">
              <a:avLst/>
            </a:prstGeom>
            <a:ln w="19050">
              <a:solidFill>
                <a:srgbClr val="D6DCE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/>
            <p:cNvCxnSpPr/>
            <p:nvPr/>
          </p:nvCxnSpPr>
          <p:spPr>
            <a:xfrm rot="10800000">
              <a:off x="6821103" y="3836825"/>
              <a:ext cx="0" cy="328762"/>
            </a:xfrm>
            <a:prstGeom prst="straightConnector1">
              <a:avLst/>
            </a:prstGeom>
            <a:ln w="19050">
              <a:solidFill>
                <a:srgbClr val="D6DCE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/>
            <p:cNvCxnSpPr/>
            <p:nvPr/>
          </p:nvCxnSpPr>
          <p:spPr>
            <a:xfrm rot="10800000">
              <a:off x="5843913" y="3836825"/>
              <a:ext cx="0" cy="328762"/>
            </a:xfrm>
            <a:prstGeom prst="straightConnector1">
              <a:avLst/>
            </a:prstGeom>
            <a:ln w="19050">
              <a:solidFill>
                <a:srgbClr val="D6DCE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 стрелкой 140"/>
            <p:cNvCxnSpPr/>
            <p:nvPr/>
          </p:nvCxnSpPr>
          <p:spPr>
            <a:xfrm>
              <a:off x="6362504" y="1948895"/>
              <a:ext cx="0" cy="382458"/>
            </a:xfrm>
            <a:prstGeom prst="straightConnector1">
              <a:avLst/>
            </a:prstGeom>
            <a:ln w="28575">
              <a:solidFill>
                <a:srgbClr val="00005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Овал 141"/>
            <p:cNvSpPr/>
            <p:nvPr/>
          </p:nvSpPr>
          <p:spPr>
            <a:xfrm>
              <a:off x="6096157" y="1440000"/>
              <a:ext cx="532693" cy="532693"/>
            </a:xfrm>
            <a:prstGeom prst="ellipse">
              <a:avLst/>
            </a:prstGeom>
            <a:solidFill>
              <a:srgbClr val="80C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Равнобедренный треугольник 142"/>
            <p:cNvSpPr/>
            <p:nvPr/>
          </p:nvSpPr>
          <p:spPr>
            <a:xfrm rot="5400000">
              <a:off x="6266616" y="1594262"/>
              <a:ext cx="267972" cy="22416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6128066" y="5251735"/>
              <a:ext cx="419102" cy="428625"/>
            </a:xfrm>
            <a:prstGeom prst="rect">
              <a:avLst/>
            </a:prstGeom>
            <a:solidFill>
              <a:srgbClr val="DA6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5403642" y="3339546"/>
              <a:ext cx="835405" cy="540015"/>
            </a:xfrm>
            <a:prstGeom prst="line">
              <a:avLst/>
            </a:prstGeom>
            <a:ln w="34925">
              <a:solidFill>
                <a:srgbClr val="D6DC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 rot="10800000" flipH="1">
              <a:off x="5420728" y="3336025"/>
              <a:ext cx="835405" cy="540015"/>
            </a:xfrm>
            <a:prstGeom prst="line">
              <a:avLst/>
            </a:prstGeom>
            <a:ln w="34925">
              <a:solidFill>
                <a:srgbClr val="D6DC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>
              <a:off x="6402012" y="3357325"/>
              <a:ext cx="835405" cy="540015"/>
            </a:xfrm>
            <a:prstGeom prst="line">
              <a:avLst/>
            </a:prstGeom>
            <a:ln w="34925">
              <a:solidFill>
                <a:srgbClr val="D6DC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 rot="10800000" flipH="1">
              <a:off x="6419098" y="3353804"/>
              <a:ext cx="835405" cy="540015"/>
            </a:xfrm>
            <a:prstGeom prst="line">
              <a:avLst/>
            </a:prstGeom>
            <a:ln w="34925">
              <a:solidFill>
                <a:srgbClr val="D6DC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7389555" y="3351208"/>
              <a:ext cx="835405" cy="540015"/>
            </a:xfrm>
            <a:prstGeom prst="line">
              <a:avLst/>
            </a:prstGeom>
            <a:ln w="34925">
              <a:solidFill>
                <a:srgbClr val="D6DC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 rot="10800000" flipH="1">
              <a:off x="7406641" y="3347687"/>
              <a:ext cx="835405" cy="540015"/>
            </a:xfrm>
            <a:prstGeom prst="line">
              <a:avLst/>
            </a:prstGeom>
            <a:ln w="34925">
              <a:solidFill>
                <a:srgbClr val="D6DC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/>
            <p:nvPr/>
          </p:nvCxnSpPr>
          <p:spPr>
            <a:xfrm flipV="1">
              <a:off x="4842192" y="3082960"/>
              <a:ext cx="1520312" cy="3073"/>
            </a:xfrm>
            <a:prstGeom prst="line">
              <a:avLst/>
            </a:prstGeom>
            <a:ln w="28575">
              <a:solidFill>
                <a:srgbClr val="0000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 flipV="1">
              <a:off x="4861241" y="4165585"/>
              <a:ext cx="1501262" cy="1"/>
            </a:xfrm>
            <a:prstGeom prst="line">
              <a:avLst/>
            </a:prstGeom>
            <a:ln w="28575">
              <a:solidFill>
                <a:srgbClr val="0000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5927714" y="4471982"/>
              <a:ext cx="835405" cy="540015"/>
            </a:xfrm>
            <a:prstGeom prst="line">
              <a:avLst/>
            </a:prstGeom>
            <a:ln w="34925">
              <a:solidFill>
                <a:srgbClr val="D6DC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 rot="10800000" flipH="1">
              <a:off x="5944800" y="4468461"/>
              <a:ext cx="835405" cy="540015"/>
            </a:xfrm>
            <a:prstGeom prst="line">
              <a:avLst/>
            </a:prstGeom>
            <a:ln w="34925">
              <a:solidFill>
                <a:srgbClr val="D6DC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154"/>
            <p:cNvCxnSpPr/>
            <p:nvPr/>
          </p:nvCxnSpPr>
          <p:spPr>
            <a:xfrm flipV="1">
              <a:off x="6347142" y="4165587"/>
              <a:ext cx="3688" cy="1080000"/>
            </a:xfrm>
            <a:prstGeom prst="straightConnector1">
              <a:avLst/>
            </a:prstGeom>
            <a:ln w="28575">
              <a:solidFill>
                <a:srgbClr val="000058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Но все это работает – только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когда шаблон договора ваш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95324" y="397207"/>
            <a:ext cx="10575650" cy="90642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DIRECTUM  Ario</a:t>
            </a:r>
            <a:r>
              <a:rPr lang="ru-RU" dirty="0" smtClean="0"/>
              <a:t>: Заносим документы</a:t>
            </a:r>
            <a:r>
              <a:rPr lang="en-US" dirty="0" smtClean="0"/>
              <a:t> </a:t>
            </a:r>
            <a:r>
              <a:rPr lang="ru-RU" dirty="0" smtClean="0"/>
              <a:t>легко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0" y="1736725"/>
            <a:ext cx="5562600" cy="42957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При занесении</a:t>
            </a:r>
            <a:r>
              <a:rPr lang="en-US" sz="2400" dirty="0"/>
              <a:t> </a:t>
            </a:r>
            <a:r>
              <a:rPr lang="ru-RU" sz="2400" dirty="0"/>
              <a:t>в систему распознаются</a:t>
            </a:r>
            <a:br>
              <a:rPr lang="ru-RU" sz="2400" dirty="0"/>
            </a:br>
            <a:r>
              <a:rPr lang="ru-RU" sz="2400" dirty="0"/>
              <a:t>и заполняются реквизиты договора</a:t>
            </a:r>
            <a:endParaRPr lang="en-US" sz="24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Система </a:t>
            </a:r>
            <a:r>
              <a:rPr lang="ru-RU" sz="2400" dirty="0"/>
              <a:t>классифицирует договор</a:t>
            </a:r>
            <a:br>
              <a:rPr lang="ru-RU" sz="2400" dirty="0"/>
            </a:br>
            <a:r>
              <a:rPr lang="ru-RU" sz="2400" dirty="0"/>
              <a:t>для выбора оптимального маршрута </a:t>
            </a:r>
            <a:r>
              <a:rPr lang="ru-RU" sz="2400" dirty="0" smtClean="0"/>
              <a:t>согласования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Автоматически заполняем данные по контрагенту</a:t>
            </a:r>
            <a:endParaRPr lang="en-US" sz="24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98" y="2133600"/>
            <a:ext cx="4493933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 txBox="1">
            <a:spLocks/>
          </p:cNvSpPr>
          <p:nvPr/>
        </p:nvSpPr>
        <p:spPr>
          <a:xfrm>
            <a:off x="708360" y="397207"/>
            <a:ext cx="6721140" cy="89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F395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Упрощаем согласование</a:t>
            </a:r>
          </a:p>
        </p:txBody>
      </p:sp>
      <p:sp>
        <p:nvSpPr>
          <p:cNvPr id="12" name="Объект 6"/>
          <p:cNvSpPr>
            <a:spLocks noGrp="1"/>
          </p:cNvSpPr>
          <p:nvPr>
            <p:ph idx="1"/>
          </p:nvPr>
        </p:nvSpPr>
        <p:spPr>
          <a:xfrm>
            <a:off x="803275" y="1736725"/>
            <a:ext cx="5968665" cy="39624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7A8190"/>
                </a:solidFill>
              </a:rPr>
              <a:t>Система </a:t>
            </a:r>
            <a:r>
              <a:rPr lang="ru-RU" sz="2400" dirty="0">
                <a:solidFill>
                  <a:srgbClr val="7A8190"/>
                </a:solidFill>
              </a:rPr>
              <a:t>автоматически выделяет изменения в версиях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7A8190"/>
                </a:solidFill>
              </a:rPr>
              <a:t>Переводим подписание договоров</a:t>
            </a:r>
            <a:br>
              <a:rPr lang="ru-RU" sz="2400" dirty="0">
                <a:solidFill>
                  <a:srgbClr val="7A8190"/>
                </a:solidFill>
              </a:rPr>
            </a:br>
            <a:r>
              <a:rPr lang="ru-RU" sz="2400" dirty="0">
                <a:solidFill>
                  <a:srgbClr val="7A8190"/>
                </a:solidFill>
              </a:rPr>
              <a:t>в электронный вид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7A8190"/>
                </a:solidFill>
              </a:rPr>
              <a:t>Автоматически сравниваем согласованную электронную версию и подписанный бумажный </a:t>
            </a:r>
            <a:r>
              <a:rPr lang="ru-RU" sz="2400" dirty="0" smtClean="0">
                <a:solidFill>
                  <a:srgbClr val="7A8190"/>
                </a:solidFill>
              </a:rPr>
              <a:t>оригинал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Используем одновременное редактирование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1983956"/>
            <a:ext cx="3157671" cy="334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9696" y="2595523"/>
            <a:ext cx="5472608" cy="16740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Совместная работа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онлайн-редакторе</a:t>
            </a:r>
          </a:p>
        </p:txBody>
      </p:sp>
    </p:spTree>
    <p:extLst>
      <p:ext uri="{BB962C8B-B14F-4D97-AF65-F5344CB8AC3E}">
        <p14:creationId xmlns:p14="http://schemas.microsoft.com/office/powerpoint/2010/main" val="32824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905" y="397207"/>
            <a:ext cx="2440164" cy="130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803274" y="367064"/>
            <a:ext cx="10693507" cy="92917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 было, так будет?</a:t>
            </a:r>
            <a:endParaRPr lang="ru-RU" dirty="0"/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803275" y="1736725"/>
            <a:ext cx="5437868" cy="422864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Согласование </a:t>
            </a:r>
            <a:r>
              <a:rPr lang="ru-RU" sz="2400" dirty="0"/>
              <a:t>растягивается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несколько дней месяцев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1 редактирует – 7 ждут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Копии </a:t>
            </a:r>
            <a:r>
              <a:rPr lang="ru-RU" sz="2400" dirty="0"/>
              <a:t>и версии</a:t>
            </a:r>
            <a:r>
              <a:rPr lang="en-US" sz="2400" dirty="0"/>
              <a:t>, </a:t>
            </a:r>
            <a:r>
              <a:rPr lang="ru-RU" sz="2400" dirty="0"/>
              <a:t>противоречия правок</a:t>
            </a:r>
            <a:endParaRPr lang="en-US" sz="24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Пора </a:t>
            </a:r>
            <a:r>
              <a:rPr lang="ru-RU" sz="2400" dirty="0"/>
              <a:t>нанимать </a:t>
            </a:r>
            <a:r>
              <a:rPr lang="ru-RU" sz="2400" dirty="0" err="1"/>
              <a:t>тех.редактора</a:t>
            </a:r>
            <a:endParaRPr lang="ru-RU" sz="24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err="1" smtClean="0"/>
              <a:t>Репутационные</a:t>
            </a:r>
            <a:r>
              <a:rPr lang="ru-RU" sz="2400" dirty="0" smtClean="0"/>
              <a:t> </a:t>
            </a:r>
            <a:r>
              <a:rPr lang="ru-RU" sz="2400" dirty="0"/>
              <a:t>и финансовые риски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400" dirty="0"/>
          </a:p>
        </p:txBody>
      </p:sp>
      <p:pic>
        <p:nvPicPr>
          <p:cNvPr id="2050" name="Picture 2" descr="Картинки по запросу &quot;сотрудник за работой в офисе&quot;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0" r="40470"/>
          <a:stretch/>
        </p:blipFill>
        <p:spPr bwMode="auto">
          <a:xfrm>
            <a:off x="6444343" y="0"/>
            <a:ext cx="5747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803275" y="522514"/>
            <a:ext cx="6976382" cy="1364342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Можно проще,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можно ВАУ</a:t>
            </a:r>
            <a:endParaRPr lang="ru-RU" dirty="0"/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803274" y="1736725"/>
            <a:ext cx="5307239" cy="480921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22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Документ </a:t>
            </a:r>
            <a:r>
              <a:rPr lang="ru-RU" sz="2200" b="1" dirty="0"/>
              <a:t>не блокируется</a:t>
            </a:r>
            <a:r>
              <a:rPr lang="ru-RU" sz="2200" dirty="0"/>
              <a:t>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любое </a:t>
            </a:r>
            <a:r>
              <a:rPr lang="ru-RU" sz="2200" dirty="0"/>
              <a:t>количество пользователей</a:t>
            </a:r>
          </a:p>
          <a:p>
            <a:pPr>
              <a:spcBef>
                <a:spcPts val="22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Обсуждайте </a:t>
            </a:r>
            <a:r>
              <a:rPr lang="ru-RU" sz="2200" dirty="0"/>
              <a:t>правки</a:t>
            </a:r>
          </a:p>
          <a:p>
            <a:pPr>
              <a:spcBef>
                <a:spcPts val="22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200" dirty="0" smtClean="0"/>
              <a:t>Согласование </a:t>
            </a:r>
            <a:r>
              <a:rPr lang="ru-RU" sz="2200" b="1" dirty="0"/>
              <a:t>не зависает</a:t>
            </a:r>
          </a:p>
          <a:p>
            <a:pPr>
              <a:spcBef>
                <a:spcPts val="22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200" b="1" dirty="0" smtClean="0"/>
              <a:t>История </a:t>
            </a:r>
            <a:r>
              <a:rPr lang="ru-RU" sz="2200" b="1" dirty="0"/>
              <a:t>согласования </a:t>
            </a:r>
            <a:r>
              <a:rPr lang="ru-RU" sz="2200" dirty="0"/>
              <a:t>–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под </a:t>
            </a:r>
            <a:r>
              <a:rPr lang="ru-RU" sz="2200" dirty="0"/>
              <a:t>контролем</a:t>
            </a:r>
          </a:p>
          <a:p>
            <a:pPr>
              <a:spcBef>
                <a:spcPts val="22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200" b="1" dirty="0" smtClean="0"/>
              <a:t>Сократите </a:t>
            </a:r>
            <a:r>
              <a:rPr lang="ru-RU" sz="2200" b="1" dirty="0"/>
              <a:t>срок </a:t>
            </a:r>
            <a:r>
              <a:rPr lang="ru-RU" sz="2200" dirty="0"/>
              <a:t>согласования на 50</a:t>
            </a:r>
            <a:r>
              <a:rPr lang="ru-RU" sz="2200" dirty="0" smtClean="0"/>
              <a:t>%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ru-RU" sz="2200" i="1" dirty="0" smtClean="0"/>
              <a:t>*Редактирование </a:t>
            </a:r>
            <a:r>
              <a:rPr lang="ru-RU" sz="2200" i="1" dirty="0"/>
              <a:t>в периметре </a:t>
            </a:r>
            <a:r>
              <a:rPr lang="ru-RU" sz="2200" i="1" dirty="0" smtClean="0"/>
              <a:t>безопасности</a:t>
            </a:r>
            <a:r>
              <a:rPr lang="en-US" sz="2200" i="1" dirty="0"/>
              <a:t> </a:t>
            </a:r>
            <a:r>
              <a:rPr lang="ru-RU" sz="2200" i="1" dirty="0" smtClean="0"/>
              <a:t>компании</a:t>
            </a:r>
            <a:endParaRPr lang="ru-RU" sz="2200" i="1" dirty="0"/>
          </a:p>
          <a:p>
            <a:pPr>
              <a:spcBef>
                <a:spcPts val="22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200" dirty="0"/>
          </a:p>
        </p:txBody>
      </p:sp>
      <p:pic>
        <p:nvPicPr>
          <p:cNvPr id="8" name="Picture 2" descr="Картинки по запросу &quot;сотрудник за работой в офисе&quot;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0" r="40470"/>
          <a:stretch/>
        </p:blipFill>
        <p:spPr bwMode="auto">
          <a:xfrm>
            <a:off x="6444343" y="0"/>
            <a:ext cx="5747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vwfsfleet.co.uk/app/uploads/2018/10/VWFS10171_fleet-management-advice_How-telematics-can-help-fleet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3" r="10834"/>
          <a:stretch/>
        </p:blipFill>
        <p:spPr bwMode="auto">
          <a:xfrm>
            <a:off x="6444342" y="0"/>
            <a:ext cx="5747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5"/>
          <p:cNvSpPr>
            <a:spLocks noGrp="1"/>
          </p:cNvSpPr>
          <p:nvPr>
            <p:ph type="title"/>
          </p:nvPr>
        </p:nvSpPr>
        <p:spPr>
          <a:xfrm>
            <a:off x="696001" y="489283"/>
            <a:ext cx="5063116" cy="7200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Докладчики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82155" y="2032458"/>
            <a:ext cx="404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Пермяков Артем</a:t>
            </a:r>
          </a:p>
          <a:p>
            <a:r>
              <a:rPr lang="en-US" dirty="0" smtClean="0"/>
              <a:t>R&amp;D</a:t>
            </a:r>
            <a:r>
              <a:rPr lang="ru-RU" dirty="0" smtClean="0"/>
              <a:t>-директор компании </a:t>
            </a:r>
            <a:r>
              <a:rPr lang="en-US" dirty="0" err="1" smtClean="0"/>
              <a:t>Directum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13654" r="17936" b="42398"/>
          <a:stretch/>
        </p:blipFill>
        <p:spPr>
          <a:xfrm>
            <a:off x="779090" y="1562100"/>
            <a:ext cx="1480296" cy="156809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72630" y="4038506"/>
            <a:ext cx="371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Гржещук</a:t>
            </a:r>
            <a:r>
              <a:rPr lang="ru-RU" b="1" dirty="0" smtClean="0"/>
              <a:t> Светлана</a:t>
            </a:r>
            <a:br>
              <a:rPr lang="ru-RU" b="1" dirty="0" smtClean="0"/>
            </a:br>
            <a:r>
              <a:rPr lang="ru-RU" dirty="0" smtClean="0"/>
              <a:t>Аналитик </a:t>
            </a:r>
            <a:r>
              <a:rPr lang="ru-RU" dirty="0"/>
              <a:t>компании </a:t>
            </a:r>
            <a:r>
              <a:rPr lang="en-US" dirty="0" err="1"/>
              <a:t>Directum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t="10084" r="1882" b="16499"/>
          <a:stretch/>
        </p:blipFill>
        <p:spPr>
          <a:xfrm>
            <a:off x="779236" y="3568148"/>
            <a:ext cx="150465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905" y="397207"/>
            <a:ext cx="2440164" cy="130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24327" r="17425" b="42146"/>
          <a:stretch/>
        </p:blipFill>
        <p:spPr>
          <a:xfrm>
            <a:off x="0" y="731294"/>
            <a:ext cx="12192000" cy="33132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729875"/>
            <a:ext cx="12192000" cy="3311524"/>
          </a:xfrm>
          <a:prstGeom prst="rect">
            <a:avLst/>
          </a:prstGeom>
          <a:solidFill>
            <a:srgbClr val="081652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58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93800" y="1384257"/>
            <a:ext cx="9372600" cy="1196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8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</a:rPr>
              <a:t>Есть решение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553" y="4796817"/>
            <a:ext cx="213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Откройте документ в один клик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0749" y="4796817"/>
            <a:ext cx="219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Документ открывается в онлайн-редакторе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79487" y="4753402"/>
            <a:ext cx="211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Работайте совместно</a:t>
            </a:r>
          </a:p>
        </p:txBody>
      </p:sp>
      <p:sp>
        <p:nvSpPr>
          <p:cNvPr id="15" name="Овал 14"/>
          <p:cNvSpPr/>
          <p:nvPr/>
        </p:nvSpPr>
        <p:spPr>
          <a:xfrm>
            <a:off x="1101312" y="3406398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84353" y="3406398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371368" y="3362983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757703" y="4758050"/>
            <a:ext cx="277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Вносите правки и примечания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6499820" y="3367631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05" y="3682999"/>
            <a:ext cx="766813" cy="7668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05" y="3733799"/>
            <a:ext cx="698195" cy="6981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3713336"/>
            <a:ext cx="643260" cy="6432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06" y="3678932"/>
            <a:ext cx="765762" cy="76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Демонстрация</a:t>
            </a:r>
          </a:p>
        </p:txBody>
      </p:sp>
    </p:spTree>
    <p:extLst>
      <p:ext uri="{BB962C8B-B14F-4D97-AF65-F5344CB8AC3E}">
        <p14:creationId xmlns:p14="http://schemas.microsoft.com/office/powerpoint/2010/main" val="2349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905" y="397207"/>
            <a:ext cx="2440164" cy="130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803275" y="367064"/>
            <a:ext cx="8299116" cy="929174"/>
          </a:xfrm>
        </p:spPr>
        <p:txBody>
          <a:bodyPr>
            <a:normAutofit/>
          </a:bodyPr>
          <a:lstStyle/>
          <a:p>
            <a:r>
              <a:rPr lang="ru-RU" dirty="0"/>
              <a:t>Работайте вместе – создавайте на лету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803276" y="1736725"/>
            <a:ext cx="6337753" cy="441733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Нормативные </a:t>
            </a:r>
            <a:r>
              <a:rPr lang="ru-RU" sz="2400" dirty="0"/>
              <a:t>документы, протоколы, проекты ОРД, проектные документы и т.д.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Сбор </a:t>
            </a:r>
            <a:r>
              <a:rPr lang="ru-RU" sz="2400" dirty="0"/>
              <a:t>заявок, опросы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Совместная </a:t>
            </a:r>
            <a:r>
              <a:rPr lang="ru-RU" sz="2400" dirty="0"/>
              <a:t>подготовка презентаций 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Быстро </a:t>
            </a:r>
            <a:r>
              <a:rPr lang="ru-RU" sz="2400" dirty="0"/>
              <a:t>свести отчет подразделения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Резюме </a:t>
            </a:r>
            <a:r>
              <a:rPr lang="ru-RU" sz="2400" dirty="0"/>
              <a:t>и отчеты по кандидатам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9" y="1799367"/>
            <a:ext cx="3124197" cy="31241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06" y="3773713"/>
            <a:ext cx="1915999" cy="19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905" y="397207"/>
            <a:ext cx="2440164" cy="130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803274" y="570264"/>
            <a:ext cx="10285639" cy="929174"/>
          </a:xfrm>
        </p:spPr>
        <p:txBody>
          <a:bodyPr>
            <a:normAutofit/>
          </a:bodyPr>
          <a:lstStyle/>
          <a:p>
            <a:r>
              <a:rPr lang="en-US" dirty="0" err="1" smtClean="0"/>
              <a:t>DirectumRX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ru-RU" dirty="0" smtClean="0"/>
              <a:t>Интеграция с онлайн-редакторами</a:t>
            </a:r>
            <a:endParaRPr lang="ru-RU" dirty="0"/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803276" y="2079625"/>
            <a:ext cx="6134553" cy="319011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Локально </a:t>
            </a:r>
            <a:r>
              <a:rPr lang="ru-RU" sz="2400" dirty="0"/>
              <a:t>и в облаке 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Быстрый </a:t>
            </a:r>
            <a:r>
              <a:rPr lang="ru-RU" sz="2400" dirty="0"/>
              <a:t>старт 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99,99% совместимость с MS </a:t>
            </a:r>
            <a:r>
              <a:rPr lang="ru-RU" sz="2400" dirty="0" err="1"/>
              <a:t>Office</a:t>
            </a:r>
            <a:endParaRPr lang="ru-RU" sz="24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Полные </a:t>
            </a:r>
            <a:r>
              <a:rPr lang="ru-RU" sz="2400" dirty="0"/>
              <a:t>переход в онлайн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или </a:t>
            </a:r>
            <a:r>
              <a:rPr lang="ru-RU" sz="2400" dirty="0"/>
              <a:t>дополнительная </a:t>
            </a:r>
            <a:r>
              <a:rPr lang="ru-RU" sz="2400" dirty="0" err="1"/>
              <a:t>фича</a:t>
            </a:r>
            <a:endParaRPr lang="ru-RU" sz="24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Как </a:t>
            </a:r>
            <a:r>
              <a:rPr lang="ru-RU" sz="2400" dirty="0"/>
              <a:t>работать – выбирает пользователь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47" y="1953990"/>
            <a:ext cx="3376379" cy="33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905" y="397207"/>
            <a:ext cx="2440164" cy="130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803275" y="367064"/>
            <a:ext cx="10604954" cy="92917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Мы уже работаем</a:t>
            </a:r>
            <a:endParaRPr lang="ru-RU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803275" y="2215696"/>
            <a:ext cx="2101516" cy="1145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Clr>
                <a:srgbClr val="FF8600"/>
              </a:buClr>
              <a:buNone/>
            </a:pPr>
            <a:r>
              <a:rPr lang="ru-RU" sz="4800" b="1" dirty="0" smtClean="0">
                <a:solidFill>
                  <a:srgbClr val="FF8600"/>
                </a:solidFill>
              </a:rPr>
              <a:t>500</a:t>
            </a:r>
            <a:r>
              <a:rPr lang="ru-RU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сотрудников 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4736685" y="2215696"/>
            <a:ext cx="2718630" cy="1145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Clr>
                <a:srgbClr val="FF8600"/>
              </a:buClr>
              <a:buNone/>
            </a:pPr>
            <a:r>
              <a:rPr lang="en-US" sz="4800" b="1" dirty="0" smtClean="0">
                <a:solidFill>
                  <a:srgbClr val="FF8600"/>
                </a:solidFill>
              </a:rPr>
              <a:t>300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одновременно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пике </a:t>
            </a:r>
          </a:p>
          <a:p>
            <a:pPr marL="0" indent="0" algn="ctr">
              <a:spcBef>
                <a:spcPts val="2400"/>
              </a:spcBef>
              <a:buClr>
                <a:srgbClr val="FF8600"/>
              </a:buClr>
              <a:buNone/>
            </a:pPr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719950" y="5308991"/>
            <a:ext cx="2752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  <a:buClr>
                <a:srgbClr val="FF8600"/>
              </a:buClr>
            </a:pPr>
            <a:r>
              <a:rPr lang="ru-RU" sz="2800" b="1" dirty="0">
                <a:solidFill>
                  <a:srgbClr val="FF8600"/>
                </a:solidFill>
              </a:rPr>
              <a:t>Нам нравится!</a:t>
            </a: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8296359" y="2215696"/>
            <a:ext cx="3302404" cy="1145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Clr>
                <a:srgbClr val="FF8600"/>
              </a:buClr>
              <a:buNone/>
            </a:pPr>
            <a:r>
              <a:rPr lang="en-US" sz="4800" b="1" dirty="0" smtClean="0">
                <a:solidFill>
                  <a:srgbClr val="FF8600"/>
                </a:solidFill>
              </a:rPr>
              <a:t>70-80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документов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среднем одновременно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работе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340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905" y="397207"/>
            <a:ext cx="2440164" cy="130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803275" y="367064"/>
            <a:ext cx="8299116" cy="929174"/>
          </a:xfrm>
        </p:spPr>
        <p:txBody>
          <a:bodyPr>
            <a:normAutofit/>
          </a:bodyPr>
          <a:lstStyle/>
          <a:p>
            <a:r>
              <a:rPr lang="ru-RU" dirty="0" smtClean="0"/>
              <a:t>Пробуйте и Вы!</a:t>
            </a:r>
            <a:endParaRPr lang="ru-RU" dirty="0"/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803276" y="1736725"/>
            <a:ext cx="9689432" cy="319011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dirty="0"/>
              <a:t>Б</a:t>
            </a:r>
            <a:r>
              <a:rPr lang="ru-RU" dirty="0" smtClean="0"/>
              <a:t>ольшое </a:t>
            </a:r>
            <a:r>
              <a:rPr lang="ru-RU" dirty="0"/>
              <a:t>количество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сотрудников</a:t>
            </a:r>
            <a:r>
              <a:rPr lang="ru-RU" dirty="0"/>
              <a:t>, участвующих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ru-RU" dirty="0"/>
              <a:t>параллельном согласовании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dirty="0"/>
              <a:t>10-ки и 100-ни страниц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Рутинное </a:t>
            </a:r>
            <a:r>
              <a:rPr lang="ru-RU" dirty="0"/>
              <a:t>сливание правок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Сроки </a:t>
            </a:r>
            <a:r>
              <a:rPr lang="ru-RU" dirty="0"/>
              <a:t>– лучше вчера</a:t>
            </a:r>
          </a:p>
          <a:p>
            <a:pPr marL="0" indent="0">
              <a:spcBef>
                <a:spcPts val="2400"/>
              </a:spcBef>
              <a:buClr>
                <a:srgbClr val="FF8600"/>
              </a:buClr>
              <a:buNone/>
            </a:pPr>
            <a:r>
              <a:rPr lang="ru-RU" dirty="0"/>
              <a:t>*</a:t>
            </a:r>
            <a:r>
              <a:rPr lang="ru-RU" dirty="0" err="1"/>
              <a:t>импортозамещение</a:t>
            </a:r>
            <a:endParaRPr lang="ru-RU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1026" name="Picture 2" descr="https://www.virginexperiencedays.co.uk/content/img/product/large/parachute-jump-311632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r="19643"/>
          <a:stretch/>
        </p:blipFill>
        <p:spPr bwMode="auto">
          <a:xfrm>
            <a:off x="6444343" y="0"/>
            <a:ext cx="5718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6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72" t="14005" r="22507" b="49456"/>
          <a:stretch/>
        </p:blipFill>
        <p:spPr>
          <a:xfrm>
            <a:off x="38099" y="739400"/>
            <a:ext cx="12182475" cy="330517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0" y="739400"/>
            <a:ext cx="1714500" cy="3301998"/>
          </a:xfrm>
          <a:prstGeom prst="rect">
            <a:avLst/>
          </a:prstGeom>
          <a:solidFill>
            <a:srgbClr val="051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736223"/>
            <a:ext cx="12192000" cy="3305175"/>
          </a:xfrm>
          <a:prstGeom prst="rect">
            <a:avLst/>
          </a:prstGeom>
          <a:solidFill>
            <a:srgbClr val="08165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58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96000" y="1460457"/>
            <a:ext cx="10518100" cy="151828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Добавляем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интеллектуальное управление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058" y="4814663"/>
            <a:ext cx="4098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Выявляем типовые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замечания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1550" y="4815634"/>
            <a:ext cx="2628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Собираем статистику</a:t>
            </a:r>
            <a:br>
              <a:rPr lang="ru-RU" sz="2000" dirty="0"/>
            </a:br>
            <a:r>
              <a:rPr lang="ru-RU" sz="2000" dirty="0"/>
              <a:t>по согласованию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8957" y="4810619"/>
            <a:ext cx="322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Проводим аналитику </a:t>
            </a:r>
            <a:r>
              <a:rPr lang="ru-RU" sz="2000" dirty="0" smtClean="0"/>
              <a:t>согласования</a:t>
            </a:r>
            <a:endParaRPr lang="ru-RU" sz="2000" dirty="0"/>
          </a:p>
        </p:txBody>
      </p:sp>
      <p:sp>
        <p:nvSpPr>
          <p:cNvPr id="24" name="Овал 23"/>
          <p:cNvSpPr/>
          <p:nvPr/>
        </p:nvSpPr>
        <p:spPr>
          <a:xfrm>
            <a:off x="1824789" y="3406398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422233" y="3406398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019677" y="3362983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5731980" y="3688122"/>
            <a:ext cx="776250" cy="74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9230623" y="3680939"/>
            <a:ext cx="875402" cy="7209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071056" y="3610512"/>
            <a:ext cx="855000" cy="9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45" y="1993900"/>
            <a:ext cx="2408868" cy="32791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66" y="3182380"/>
            <a:ext cx="1593794" cy="188697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944395" y="1802318"/>
            <a:ext cx="355010" cy="355010"/>
            <a:chOff x="6230546" y="2026342"/>
            <a:chExt cx="585560" cy="585560"/>
          </a:xfrm>
        </p:grpSpPr>
        <p:sp>
          <p:nvSpPr>
            <p:cNvPr id="13" name="Овал 12"/>
            <p:cNvSpPr/>
            <p:nvPr/>
          </p:nvSpPr>
          <p:spPr>
            <a:xfrm>
              <a:off x="6230546" y="2026342"/>
              <a:ext cx="585560" cy="58556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5241" y="2178409"/>
              <a:ext cx="337109" cy="286032"/>
            </a:xfrm>
            <a:prstGeom prst="rect">
              <a:avLst/>
            </a:prstGeom>
          </p:spPr>
        </p:pic>
      </p:grpSp>
      <p:sp>
        <p:nvSpPr>
          <p:cNvPr id="15" name="Объект 6"/>
          <p:cNvSpPr txBox="1">
            <a:spLocks/>
          </p:cNvSpPr>
          <p:nvPr/>
        </p:nvSpPr>
        <p:spPr>
          <a:xfrm>
            <a:off x="1388602" y="1736725"/>
            <a:ext cx="4783598" cy="458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Реквизиты контрагента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Полномочия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Суммы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Сроки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Наличие приложений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Наличие обязательных пунктов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Штрафные санкции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957766" y="2399273"/>
            <a:ext cx="355010" cy="355010"/>
            <a:chOff x="6230546" y="2026342"/>
            <a:chExt cx="585560" cy="585560"/>
          </a:xfrm>
        </p:grpSpPr>
        <p:sp>
          <p:nvSpPr>
            <p:cNvPr id="29" name="Овал 28"/>
            <p:cNvSpPr/>
            <p:nvPr/>
          </p:nvSpPr>
          <p:spPr>
            <a:xfrm>
              <a:off x="6230546" y="2026342"/>
              <a:ext cx="585560" cy="58556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5241" y="2178409"/>
              <a:ext cx="337109" cy="286032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57766" y="2996228"/>
            <a:ext cx="355010" cy="355010"/>
            <a:chOff x="6230546" y="2026342"/>
            <a:chExt cx="585560" cy="585560"/>
          </a:xfrm>
        </p:grpSpPr>
        <p:sp>
          <p:nvSpPr>
            <p:cNvPr id="32" name="Овал 31"/>
            <p:cNvSpPr/>
            <p:nvPr/>
          </p:nvSpPr>
          <p:spPr>
            <a:xfrm>
              <a:off x="6230546" y="2026342"/>
              <a:ext cx="585560" cy="58556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5241" y="2178409"/>
              <a:ext cx="337109" cy="286032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957766" y="3593183"/>
            <a:ext cx="355010" cy="355010"/>
            <a:chOff x="6230546" y="2026342"/>
            <a:chExt cx="585560" cy="585560"/>
          </a:xfrm>
        </p:grpSpPr>
        <p:sp>
          <p:nvSpPr>
            <p:cNvPr id="35" name="Овал 34"/>
            <p:cNvSpPr/>
            <p:nvPr/>
          </p:nvSpPr>
          <p:spPr>
            <a:xfrm>
              <a:off x="6230546" y="2026342"/>
              <a:ext cx="585560" cy="58556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5241" y="2178409"/>
              <a:ext cx="337109" cy="286032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978121" y="4190138"/>
            <a:ext cx="355010" cy="355010"/>
            <a:chOff x="6230546" y="2026342"/>
            <a:chExt cx="585560" cy="585560"/>
          </a:xfrm>
        </p:grpSpPr>
        <p:sp>
          <p:nvSpPr>
            <p:cNvPr id="38" name="Овал 37"/>
            <p:cNvSpPr/>
            <p:nvPr/>
          </p:nvSpPr>
          <p:spPr>
            <a:xfrm>
              <a:off x="6230546" y="2026342"/>
              <a:ext cx="585560" cy="58556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5241" y="2178409"/>
              <a:ext cx="337109" cy="286032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987344" y="4787093"/>
            <a:ext cx="355010" cy="355010"/>
            <a:chOff x="6230546" y="2026342"/>
            <a:chExt cx="585560" cy="585560"/>
          </a:xfrm>
        </p:grpSpPr>
        <p:sp>
          <p:nvSpPr>
            <p:cNvPr id="41" name="Овал 40"/>
            <p:cNvSpPr/>
            <p:nvPr/>
          </p:nvSpPr>
          <p:spPr>
            <a:xfrm>
              <a:off x="6230546" y="2026342"/>
              <a:ext cx="585560" cy="58556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5241" y="2178409"/>
              <a:ext cx="337109" cy="28603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985967" y="5384046"/>
            <a:ext cx="355010" cy="355010"/>
            <a:chOff x="6230546" y="2026342"/>
            <a:chExt cx="585560" cy="585560"/>
          </a:xfrm>
        </p:grpSpPr>
        <p:sp>
          <p:nvSpPr>
            <p:cNvPr id="44" name="Овал 43"/>
            <p:cNvSpPr/>
            <p:nvPr/>
          </p:nvSpPr>
          <p:spPr>
            <a:xfrm>
              <a:off x="6230546" y="2026342"/>
              <a:ext cx="585560" cy="58556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5241" y="2178409"/>
              <a:ext cx="337109" cy="286032"/>
            </a:xfrm>
            <a:prstGeom prst="rect">
              <a:avLst/>
            </a:prstGeom>
          </p:spPr>
        </p:pic>
      </p:grpSp>
      <p:sp>
        <p:nvSpPr>
          <p:cNvPr id="46" name="Заголовок 2"/>
          <p:cNvSpPr>
            <a:spLocks noGrp="1"/>
          </p:cNvSpPr>
          <p:nvPr>
            <p:ph type="title"/>
          </p:nvPr>
        </p:nvSpPr>
        <p:spPr>
          <a:xfrm>
            <a:off x="695324" y="397207"/>
            <a:ext cx="11017705" cy="906423"/>
          </a:xfrm>
        </p:spPr>
        <p:txBody>
          <a:bodyPr>
            <a:normAutofit/>
          </a:bodyPr>
          <a:lstStyle/>
          <a:p>
            <a:r>
              <a:rPr lang="ru-RU" dirty="0" smtClean="0"/>
              <a:t>Интеллектуальный ассистент юриста: автопроверки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7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6000" y="1268247"/>
            <a:ext cx="2861116" cy="1136137"/>
          </a:xfrm>
        </p:spPr>
        <p:txBody>
          <a:bodyPr>
            <a:normAutofit/>
          </a:bodyPr>
          <a:lstStyle/>
          <a:p>
            <a:r>
              <a:rPr lang="ru-RU" dirty="0"/>
              <a:t>В чем смысл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проверок</a:t>
            </a:r>
            <a:r>
              <a:rPr lang="ru-RU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7246" y="1022155"/>
            <a:ext cx="5063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Убрать рутинную работу с человека – пользователю должно быть удобно!</a:t>
            </a:r>
          </a:p>
        </p:txBody>
      </p:sp>
      <p:sp>
        <p:nvSpPr>
          <p:cNvPr id="8" name="Овал 7"/>
          <p:cNvSpPr/>
          <p:nvPr/>
        </p:nvSpPr>
        <p:spPr>
          <a:xfrm>
            <a:off x="4742822" y="1000161"/>
            <a:ext cx="1220664" cy="122066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07245" y="2667957"/>
            <a:ext cx="5063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 </a:t>
            </a:r>
            <a:r>
              <a:rPr lang="ru-RU" sz="2400" dirty="0" smtClean="0"/>
              <a:t>дожидаться </a:t>
            </a:r>
            <a:r>
              <a:rPr lang="ru-RU" sz="2400" dirty="0"/>
              <a:t>пока </a:t>
            </a:r>
            <a:r>
              <a:rPr lang="ru-RU" sz="2400" dirty="0" smtClean="0"/>
              <a:t>договор</a:t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замечаниями вернут после согласования – устранить ошибки </a:t>
            </a:r>
            <a:r>
              <a:rPr lang="ru-RU" sz="2400" dirty="0" smtClean="0"/>
              <a:t>сразу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4742822" y="2792420"/>
            <a:ext cx="1220664" cy="122066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46244" y="4861963"/>
            <a:ext cx="500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итоге </a:t>
            </a:r>
            <a:r>
              <a:rPr lang="ru-RU" sz="2400" dirty="0" smtClean="0"/>
              <a:t>– процесс ускоряется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4742822" y="4579223"/>
            <a:ext cx="1220664" cy="122066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21" y="4806343"/>
            <a:ext cx="855000" cy="5512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949943" y="1207282"/>
            <a:ext cx="806422" cy="8064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5082930" y="3004459"/>
            <a:ext cx="57291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2"/>
          <p:cNvSpPr>
            <a:spLocks noGrp="1"/>
          </p:cNvSpPr>
          <p:nvPr>
            <p:ph type="title"/>
          </p:nvPr>
        </p:nvSpPr>
        <p:spPr>
          <a:xfrm>
            <a:off x="695324" y="397207"/>
            <a:ext cx="10469387" cy="90642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Искусственный интеллект: что-то еще? 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035503" y="2197899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876985" y="2197899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718467" y="2197899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075695" y="2504151"/>
            <a:ext cx="776250" cy="7425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9559949" y="2197899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3605" y="3646263"/>
            <a:ext cx="244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buClr>
                <a:srgbClr val="FF8600"/>
              </a:buClr>
            </a:pPr>
            <a:r>
              <a:rPr lang="ru-RU" sz="2000" dirty="0"/>
              <a:t>Подбор судебной практики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0500" y="3646263"/>
            <a:ext cx="244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buClr>
                <a:srgbClr val="FF8600"/>
              </a:buClr>
            </a:pPr>
            <a:r>
              <a:rPr lang="ru-RU" sz="2000" dirty="0"/>
              <a:t>Анализ типовых замечаний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7395" y="3646263"/>
            <a:ext cx="2442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buClr>
                <a:srgbClr val="FF8600"/>
              </a:buClr>
            </a:pPr>
            <a:r>
              <a:rPr lang="ru-RU" sz="2000" dirty="0"/>
              <a:t>Балансировка нагрузки на сотрудников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4290" y="3646263"/>
            <a:ext cx="244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buClr>
                <a:srgbClr val="FF8600"/>
              </a:buClr>
            </a:pPr>
            <a:r>
              <a:rPr lang="ru-RU" sz="2000" dirty="0"/>
              <a:t>Определение ответственного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77" y="2377343"/>
            <a:ext cx="848149" cy="8481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47" y="2438399"/>
            <a:ext cx="830867" cy="830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77" y="2452914"/>
            <a:ext cx="801838" cy="8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6000" y="714540"/>
            <a:ext cx="4114539" cy="1622999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Какими могут быть договоры? 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5613038" y="2219448"/>
            <a:ext cx="6319323" cy="925820"/>
            <a:chOff x="4851038" y="2065403"/>
            <a:chExt cx="6319323" cy="925820"/>
          </a:xfrm>
        </p:grpSpPr>
        <p:sp>
          <p:nvSpPr>
            <p:cNvPr id="6" name="TextBox 5"/>
            <p:cNvSpPr txBox="1"/>
            <p:nvPr/>
          </p:nvSpPr>
          <p:spPr>
            <a:xfrm>
              <a:off x="6107245" y="2260555"/>
              <a:ext cx="50631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buClr>
                  <a:srgbClr val="FF6600"/>
                </a:buClr>
              </a:pPr>
              <a:r>
                <a:rPr lang="ru-RU" sz="2000" dirty="0" smtClean="0"/>
                <a:t>Электронный неструктурированный договор</a:t>
              </a:r>
              <a:endParaRPr lang="ru-RU" sz="2000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851038" y="2065403"/>
              <a:ext cx="925820" cy="9258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613038" y="3649963"/>
            <a:ext cx="6319323" cy="925820"/>
            <a:chOff x="4851038" y="3658853"/>
            <a:chExt cx="6319323" cy="925820"/>
          </a:xfrm>
        </p:grpSpPr>
        <p:sp>
          <p:nvSpPr>
            <p:cNvPr id="7" name="TextBox 6"/>
            <p:cNvSpPr txBox="1"/>
            <p:nvPr/>
          </p:nvSpPr>
          <p:spPr>
            <a:xfrm>
              <a:off x="6107245" y="3902764"/>
              <a:ext cx="5063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buClr>
                  <a:srgbClr val="FF6600"/>
                </a:buClr>
              </a:pPr>
              <a:r>
                <a:rPr lang="ru-RU" sz="2000" dirty="0" smtClean="0"/>
                <a:t>Структурированный договор в </a:t>
              </a:r>
              <a:r>
                <a:rPr lang="en-US" sz="2000" dirty="0" smtClean="0"/>
                <a:t>XML</a:t>
              </a:r>
              <a:endParaRPr lang="ru-RU" sz="2000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851038" y="3658853"/>
              <a:ext cx="925820" cy="9258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613038" y="5093558"/>
            <a:ext cx="6252638" cy="925820"/>
            <a:chOff x="4851038" y="5123698"/>
            <a:chExt cx="6252638" cy="925820"/>
          </a:xfrm>
        </p:grpSpPr>
        <p:sp>
          <p:nvSpPr>
            <p:cNvPr id="8" name="TextBox 7"/>
            <p:cNvSpPr txBox="1"/>
            <p:nvPr/>
          </p:nvSpPr>
          <p:spPr>
            <a:xfrm>
              <a:off x="6099655" y="5318850"/>
              <a:ext cx="5004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Смарт контракт</a:t>
              </a:r>
              <a:endParaRPr lang="ru-RU" sz="2000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851038" y="5123698"/>
              <a:ext cx="925820" cy="9258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613038" y="926187"/>
            <a:ext cx="6251028" cy="925820"/>
            <a:chOff x="4851038" y="654887"/>
            <a:chExt cx="6251028" cy="925820"/>
          </a:xfrm>
        </p:grpSpPr>
        <p:sp>
          <p:nvSpPr>
            <p:cNvPr id="9" name="Овал 8"/>
            <p:cNvSpPr/>
            <p:nvPr/>
          </p:nvSpPr>
          <p:spPr>
            <a:xfrm>
              <a:off x="4851038" y="654887"/>
              <a:ext cx="925820" cy="9258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38950" y="933130"/>
              <a:ext cx="5063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Бумажный договор</a:t>
              </a:r>
              <a:endParaRPr lang="ru-RU" sz="20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619" y="1079011"/>
            <a:ext cx="468000" cy="62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173" y="2385002"/>
            <a:ext cx="446391" cy="623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827" y="3825360"/>
            <a:ext cx="530616" cy="5895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365" y="5269478"/>
            <a:ext cx="547461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Что все это даст?</a:t>
            </a:r>
          </a:p>
        </p:txBody>
      </p:sp>
    </p:spTree>
    <p:extLst>
      <p:ext uri="{BB962C8B-B14F-4D97-AF65-F5344CB8AC3E}">
        <p14:creationId xmlns:p14="http://schemas.microsoft.com/office/powerpoint/2010/main" val="16319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905" y="333707"/>
            <a:ext cx="2440164" cy="130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803276" y="367064"/>
            <a:ext cx="2295784" cy="929174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Эффекты</a:t>
            </a:r>
            <a:endParaRPr lang="ru-RU" dirty="0"/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803275" y="1403129"/>
            <a:ext cx="11024290" cy="319011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600" dirty="0"/>
              <a:t>Согласование типовых договоров - </a:t>
            </a:r>
            <a:r>
              <a:rPr lang="ru-RU" sz="2600" b="1" dirty="0"/>
              <a:t>дело 1-2 дней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Согласование </a:t>
            </a:r>
            <a:r>
              <a:rPr lang="ru-RU" sz="2600" dirty="0"/>
              <a:t>нетиповых договоров – </a:t>
            </a:r>
            <a:r>
              <a:rPr lang="ru-RU" sz="2600" b="1" dirty="0"/>
              <a:t>сокращаем </a:t>
            </a:r>
            <a:r>
              <a:rPr lang="ru-RU" sz="2600" b="1" dirty="0" smtClean="0"/>
              <a:t>время на </a:t>
            </a:r>
            <a:r>
              <a:rPr lang="ru-RU" sz="2600" b="1" dirty="0"/>
              <a:t>40-50%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600" b="1" dirty="0" smtClean="0"/>
              <a:t>Пользователям </a:t>
            </a:r>
            <a:r>
              <a:rPr lang="ru-RU" sz="2600" b="1" dirty="0"/>
              <a:t>удобно </a:t>
            </a:r>
            <a:r>
              <a:rPr lang="ru-RU" sz="2600" dirty="0"/>
              <a:t>запускать договоры на согласование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600" dirty="0" smtClean="0"/>
              <a:t>Согласующие </a:t>
            </a:r>
            <a:r>
              <a:rPr lang="ru-RU" sz="2600" b="1" dirty="0"/>
              <a:t>не тратят время на рутинные проверки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6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6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600" dirty="0"/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7100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680" cy="204141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4713" y="499304"/>
            <a:ext cx="1072002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C6600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84807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84807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84807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84807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84807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84807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84807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84807"/>
                </a:solidFill>
                <a:latin typeface="Arial" charset="0"/>
              </a:defRPr>
            </a:lvl9pPr>
          </a:lstStyle>
          <a:p>
            <a:r>
              <a:rPr lang="ru-RU" sz="4000" dirty="0" smtClean="0">
                <a:solidFill>
                  <a:srgbClr val="00D4FF"/>
                </a:solidFill>
                <a:latin typeface="+mj-lt"/>
              </a:rPr>
              <a:t>Шаг в будущее</a:t>
            </a:r>
            <a:endParaRPr lang="ru-RU" sz="4000" dirty="0">
              <a:solidFill>
                <a:srgbClr val="00D4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4040578"/>
            <a:ext cx="282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Выявляете наиболее </a:t>
            </a:r>
            <a:br>
              <a:rPr lang="ru-RU" dirty="0" smtClean="0"/>
            </a:br>
            <a:r>
              <a:rPr lang="ru-RU" dirty="0" smtClean="0"/>
              <a:t>проблемные документы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77507" y="4040578"/>
            <a:ext cx="26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Предлагаете </a:t>
            </a:r>
          </a:p>
          <a:p>
            <a:pPr algn="ctr"/>
            <a:r>
              <a:rPr lang="ru-RU" dirty="0" smtClean="0"/>
              <a:t>использование инноваций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279043" y="2500314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94085" y="2500314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25775" y="2500314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279043" y="2500314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94085" y="2500314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725775" y="2500314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588810" y="2750932"/>
            <a:ext cx="754266" cy="8138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73106" y="4073754"/>
            <a:ext cx="3228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Получаете </a:t>
            </a:r>
            <a:br>
              <a:rPr lang="ru-RU" dirty="0" smtClean="0"/>
            </a:br>
            <a:r>
              <a:rPr lang="ru-RU" dirty="0" smtClean="0"/>
              <a:t>экспертную оценку, </a:t>
            </a:r>
            <a:br>
              <a:rPr lang="ru-RU" dirty="0" smtClean="0"/>
            </a:br>
            <a:r>
              <a:rPr lang="ru-RU" dirty="0" smtClean="0"/>
              <a:t>славу и бонусы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9613827" y="2500314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613827" y="2500314"/>
            <a:ext cx="1347537" cy="134753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9910719" y="2763457"/>
            <a:ext cx="753750" cy="8212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4314750" y="2676618"/>
            <a:ext cx="739230" cy="9005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7078917" y="2756450"/>
            <a:ext cx="633848" cy="8451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85055" y="4040578"/>
            <a:ext cx="3228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Заполняете </a:t>
            </a:r>
            <a:br>
              <a:rPr lang="ru-RU" dirty="0" smtClean="0"/>
            </a:br>
            <a:r>
              <a:rPr lang="ru-RU" dirty="0" smtClean="0"/>
              <a:t>шаблон заявки, </a:t>
            </a:r>
            <a:br>
              <a:rPr lang="ru-RU" dirty="0" smtClean="0"/>
            </a:br>
            <a:r>
              <a:rPr lang="ru-RU" dirty="0" smtClean="0"/>
              <a:t>публикуете </a:t>
            </a:r>
            <a:br>
              <a:rPr lang="ru-RU" dirty="0" smtClean="0"/>
            </a:br>
            <a:r>
              <a:rPr lang="ru-RU" dirty="0" smtClean="0"/>
              <a:t>на сайте конкурса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12168" y="5981097"/>
            <a:ext cx="919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Сайт конкурса </a:t>
            </a:r>
            <a:r>
              <a:rPr lang="en-US" dirty="0" smtClean="0">
                <a:hlinkClick r:id="rId7" action="ppaction://hlinkfile"/>
              </a:rPr>
              <a:t>club.directum.ru/awards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Пишите заявку на </a:t>
            </a:r>
            <a:r>
              <a:rPr lang="en-US" dirty="0" smtClean="0">
                <a:hlinkClick r:id="rId8"/>
              </a:rPr>
              <a:t>forum@directum.ru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1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Ваши вопросы?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6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6000" y="714540"/>
            <a:ext cx="3580725" cy="1622999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О каких </a:t>
            </a:r>
            <a:br>
              <a:rPr lang="ru-RU" dirty="0"/>
            </a:br>
            <a:r>
              <a:rPr lang="ru-RU" dirty="0"/>
              <a:t>поговорим?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5613038" y="2219448"/>
            <a:ext cx="6319323" cy="925820"/>
            <a:chOff x="4851038" y="2065403"/>
            <a:chExt cx="6319323" cy="925820"/>
          </a:xfrm>
        </p:grpSpPr>
        <p:sp>
          <p:nvSpPr>
            <p:cNvPr id="6" name="TextBox 5"/>
            <p:cNvSpPr txBox="1"/>
            <p:nvPr/>
          </p:nvSpPr>
          <p:spPr>
            <a:xfrm>
              <a:off x="6107245" y="2260555"/>
              <a:ext cx="50631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buClr>
                  <a:srgbClr val="FF6600"/>
                </a:buClr>
              </a:pPr>
              <a:r>
                <a:rPr lang="ru-RU" sz="2000" dirty="0" smtClean="0"/>
                <a:t>Электронный неструктурированный договор</a:t>
              </a:r>
              <a:endParaRPr lang="ru-RU" sz="2000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851038" y="2065403"/>
              <a:ext cx="925820" cy="9258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613038" y="3649963"/>
            <a:ext cx="6319323" cy="925820"/>
            <a:chOff x="4851038" y="3658853"/>
            <a:chExt cx="6319323" cy="925820"/>
          </a:xfrm>
        </p:grpSpPr>
        <p:sp>
          <p:nvSpPr>
            <p:cNvPr id="7" name="TextBox 6"/>
            <p:cNvSpPr txBox="1"/>
            <p:nvPr/>
          </p:nvSpPr>
          <p:spPr>
            <a:xfrm>
              <a:off x="6107245" y="3902764"/>
              <a:ext cx="5063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buClr>
                  <a:srgbClr val="FF6600"/>
                </a:buClr>
              </a:pPr>
              <a:r>
                <a:rPr lang="ru-RU" sz="2000" dirty="0" smtClean="0"/>
                <a:t>Структурированный договор в </a:t>
              </a:r>
              <a:r>
                <a:rPr lang="en-US" sz="2000" dirty="0" smtClean="0"/>
                <a:t>XML</a:t>
              </a:r>
              <a:endParaRPr lang="ru-RU" sz="2000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851038" y="3658853"/>
              <a:ext cx="925820" cy="9258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613038" y="5093558"/>
            <a:ext cx="6252638" cy="925820"/>
            <a:chOff x="4851038" y="5123698"/>
            <a:chExt cx="6252638" cy="925820"/>
          </a:xfrm>
        </p:grpSpPr>
        <p:sp>
          <p:nvSpPr>
            <p:cNvPr id="8" name="TextBox 7"/>
            <p:cNvSpPr txBox="1"/>
            <p:nvPr/>
          </p:nvSpPr>
          <p:spPr>
            <a:xfrm>
              <a:off x="6099655" y="5318850"/>
              <a:ext cx="5004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Смарт контракт</a:t>
              </a:r>
              <a:endParaRPr lang="ru-RU" sz="2000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851038" y="5123698"/>
              <a:ext cx="925820" cy="9258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613038" y="926187"/>
            <a:ext cx="6251028" cy="925820"/>
            <a:chOff x="4851038" y="654887"/>
            <a:chExt cx="6251028" cy="925820"/>
          </a:xfrm>
        </p:grpSpPr>
        <p:sp>
          <p:nvSpPr>
            <p:cNvPr id="9" name="Овал 8"/>
            <p:cNvSpPr/>
            <p:nvPr/>
          </p:nvSpPr>
          <p:spPr>
            <a:xfrm>
              <a:off x="4851038" y="654887"/>
              <a:ext cx="925820" cy="92582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38950" y="933130"/>
              <a:ext cx="5063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Бумажный договор</a:t>
              </a:r>
              <a:endParaRPr lang="ru-RU" sz="2000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619" y="1079011"/>
            <a:ext cx="468000" cy="62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173" y="2385002"/>
            <a:ext cx="446391" cy="623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827" y="3825360"/>
            <a:ext cx="530616" cy="5895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365" y="5269478"/>
            <a:ext cx="547461" cy="58957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397339" y="3301297"/>
            <a:ext cx="7794661" cy="3230131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9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6001" y="489283"/>
            <a:ext cx="5063116" cy="720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чем боль?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96001" y="1438977"/>
            <a:ext cx="5085674" cy="3962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Для старта договора нужно заполнить «100500» параметров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Схема </a:t>
            </a:r>
            <a:r>
              <a:rPr lang="ru-RU" sz="2000" dirty="0"/>
              <a:t>бизнес-процесса согласования договора содержит </a:t>
            </a:r>
            <a:r>
              <a:rPr lang="ru-RU" sz="2000" dirty="0" smtClean="0"/>
              <a:t>«100500» блоков</a:t>
            </a:r>
            <a:br>
              <a:rPr lang="ru-RU" sz="2000" dirty="0" smtClean="0"/>
            </a:br>
            <a:r>
              <a:rPr lang="ru-RU" sz="2000" dirty="0" smtClean="0"/>
              <a:t>и условий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В итоге сотрудник тратит слишком много времени на запуск процесса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r="8069"/>
          <a:stretch/>
        </p:blipFill>
        <p:spPr>
          <a:xfrm>
            <a:off x="6429374" y="0"/>
            <a:ext cx="576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6001" y="489283"/>
            <a:ext cx="5063116" cy="720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чем боль?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96001" y="1438977"/>
            <a:ext cx="5276174" cy="479989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«Если к договору нет замечаний –</a:t>
            </a:r>
            <a:br>
              <a:rPr lang="ru-RU" sz="2000" dirty="0"/>
            </a:br>
            <a:r>
              <a:rPr lang="ru-RU" sz="2000" dirty="0"/>
              <a:t>значит согласующий плохо поработал»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Замечания </a:t>
            </a:r>
            <a:r>
              <a:rPr lang="ru-RU" sz="2000" dirty="0"/>
              <a:t>на втором круге согласования противоречат замечаниям на первом круге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«</a:t>
            </a:r>
            <a:r>
              <a:rPr lang="ru-RU" sz="2000" dirty="0"/>
              <a:t>Ловушка </a:t>
            </a:r>
            <a:r>
              <a:rPr lang="en-US" sz="2000" dirty="0"/>
              <a:t>KPI</a:t>
            </a:r>
            <a:r>
              <a:rPr lang="ru-RU" sz="2000" dirty="0"/>
              <a:t>»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Согласование </a:t>
            </a:r>
            <a:r>
              <a:rPr lang="ru-RU" sz="2000" dirty="0"/>
              <a:t>зависает на руководителях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Пользователи </a:t>
            </a:r>
            <a:r>
              <a:rPr lang="ru-RU" sz="2000" dirty="0"/>
              <a:t>совершают одни и те же ошибки</a:t>
            </a:r>
          </a:p>
          <a:p>
            <a:pPr>
              <a:spcBef>
                <a:spcPts val="2400"/>
              </a:spcBef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Согласование </a:t>
            </a:r>
            <a:r>
              <a:rPr lang="ru-RU" sz="2000" dirty="0"/>
              <a:t>зависает на руководителях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r="32762"/>
          <a:stretch/>
        </p:blipFill>
        <p:spPr>
          <a:xfrm>
            <a:off x="6420254" y="0"/>
            <a:ext cx="5778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6001" y="489283"/>
            <a:ext cx="5063116" cy="720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Что в итоге?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96000" y="1448502"/>
            <a:ext cx="4771349" cy="3962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Недовольны все участники процесса:</a:t>
            </a:r>
          </a:p>
          <a:p>
            <a:pPr marL="355600" lvl="1"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Первые – мучаются с запуском</a:t>
            </a:r>
            <a:br>
              <a:rPr lang="ru-RU" dirty="0" smtClean="0"/>
            </a:br>
            <a:r>
              <a:rPr lang="ru-RU" dirty="0" smtClean="0"/>
              <a:t>и устранением замечаний</a:t>
            </a:r>
          </a:p>
          <a:p>
            <a:pPr marL="355600" lvl="1">
              <a:buClr>
                <a:srgbClr val="FF86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Вторые – тонут в рутинных проверках</a:t>
            </a:r>
            <a:r>
              <a:rPr lang="en-US" dirty="0" smtClean="0"/>
              <a:t> </a:t>
            </a:r>
            <a:r>
              <a:rPr lang="ru-RU" dirty="0" smtClean="0"/>
              <a:t>и замечаниях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/>
              <a:t>Дорого. Долго. Неудобно.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r="21457"/>
          <a:stretch/>
        </p:blipFill>
        <p:spPr>
          <a:xfrm>
            <a:off x="6419849" y="0"/>
            <a:ext cx="57816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Как выстроить современную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работу с договорами в </a:t>
            </a:r>
            <a:r>
              <a:rPr lang="en-US" dirty="0">
                <a:solidFill>
                  <a:schemeClr val="bg1"/>
                </a:solidFill>
              </a:rPr>
              <a:t>ECM</a:t>
            </a:r>
            <a:r>
              <a:rPr lang="ru-RU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94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6000" y="489283"/>
            <a:ext cx="5971499" cy="720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Переходим на шаблоны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96001" y="1444566"/>
            <a:ext cx="5285700" cy="425773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Выявить типовые договоры </a:t>
            </a:r>
            <a:br>
              <a:rPr lang="ru-RU" sz="2400" dirty="0" smtClean="0"/>
            </a:br>
            <a:r>
              <a:rPr lang="ru-RU" sz="2400" dirty="0" smtClean="0"/>
              <a:t>и «шаблонизировать»</a:t>
            </a:r>
          </a:p>
          <a:p>
            <a:pPr marL="355600" lvl="1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Готовые шаблоны документов</a:t>
            </a:r>
          </a:p>
          <a:p>
            <a:pPr marL="355600" lvl="1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Шаблоны отдельных условий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У пользователя возникнет вопрос :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ru-RU" sz="2400" b="1" dirty="0" smtClean="0"/>
              <a:t>«Какой шаблон выбрать</a:t>
            </a:r>
            <a:br>
              <a:rPr lang="ru-RU" sz="2400" b="1" dirty="0" smtClean="0"/>
            </a:br>
            <a:r>
              <a:rPr lang="ru-RU" sz="2400" b="1" dirty="0" smtClean="0"/>
              <a:t>в конкретном случае?»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7045" r="20006"/>
          <a:stretch/>
        </p:blipFill>
        <p:spPr>
          <a:xfrm>
            <a:off x="6413500" y="-12700"/>
            <a:ext cx="5778499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718CB36B-0949-4010-ABE3-4601B1251932}" vid="{82887A10-9D04-444E-94C0-35633C0771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1935</TotalTime>
  <Words>550</Words>
  <Application>Microsoft Office PowerPoint</Application>
  <PresentationFormat>Широкоэкранный</PresentationFormat>
  <Paragraphs>187</Paragraphs>
  <Slides>33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Segoe UI</vt:lpstr>
      <vt:lpstr>Wingdings</vt:lpstr>
      <vt:lpstr>Тема1</vt:lpstr>
      <vt:lpstr>Договоры 2.0.  Создать легко, согласовать быстро</vt:lpstr>
      <vt:lpstr>Докладчики</vt:lpstr>
      <vt:lpstr>Какими могут быть договоры? </vt:lpstr>
      <vt:lpstr>О каких  поговорим?</vt:lpstr>
      <vt:lpstr>В чем боль?</vt:lpstr>
      <vt:lpstr>В чем боль?</vt:lpstr>
      <vt:lpstr>Что в итоге?</vt:lpstr>
      <vt:lpstr>Как выстроить современную работу с договорами в ECM?</vt:lpstr>
      <vt:lpstr>Переходим на шаблоны</vt:lpstr>
      <vt:lpstr>Упрощаем выбор</vt:lpstr>
      <vt:lpstr>Упрощаем согласование</vt:lpstr>
      <vt:lpstr>Презентация PowerPoint</vt:lpstr>
      <vt:lpstr>Презентация PowerPoint</vt:lpstr>
      <vt:lpstr>Но все это работает – только  когда шаблон договора ваш</vt:lpstr>
      <vt:lpstr>DIRECTUM  Ario: Заносим документы легко</vt:lpstr>
      <vt:lpstr>Презентация PowerPoint</vt:lpstr>
      <vt:lpstr>Совместная работа  в онлайн-редакторе</vt:lpstr>
      <vt:lpstr>Так было, так будет?</vt:lpstr>
      <vt:lpstr>Можно проще,  можно ВАУ</vt:lpstr>
      <vt:lpstr>Презентация PowerPoint</vt:lpstr>
      <vt:lpstr>Демонстрация</vt:lpstr>
      <vt:lpstr>Работайте вместе – создавайте на лету!</vt:lpstr>
      <vt:lpstr>DirectumRX. Интеграция с онлайн-редакторами</vt:lpstr>
      <vt:lpstr> Мы уже работаем</vt:lpstr>
      <vt:lpstr>Пробуйте и Вы!</vt:lpstr>
      <vt:lpstr>Добавляем интеллектуальное управление</vt:lpstr>
      <vt:lpstr>Интеллектуальный ассистент юриста: автопроверки</vt:lpstr>
      <vt:lpstr>В чем смысл  проверок?</vt:lpstr>
      <vt:lpstr>Искусственный интеллект: что-то еще? </vt:lpstr>
      <vt:lpstr>Что все это даст?</vt:lpstr>
      <vt:lpstr>Эффекты</vt:lpstr>
      <vt:lpstr>Презентация PowerPoint</vt:lpstr>
      <vt:lpstr>Ваши вопросы?</vt:lpstr>
    </vt:vector>
  </TitlesOfParts>
  <Company>NPO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Яралиева Эвелина  (Yaralieva_EK)</dc:creator>
  <cp:lastModifiedBy>Фазлиев Руслан (Fazliev_RR)</cp:lastModifiedBy>
  <cp:revision>392</cp:revision>
  <dcterms:created xsi:type="dcterms:W3CDTF">2019-10-03T06:55:46Z</dcterms:created>
  <dcterms:modified xsi:type="dcterms:W3CDTF">2020-01-29T05:52:36Z</dcterms:modified>
</cp:coreProperties>
</file>